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0" r:id="rId4"/>
    <p:sldId id="283" r:id="rId5"/>
    <p:sldId id="284" r:id="rId6"/>
    <p:sldId id="286" r:id="rId7"/>
    <p:sldId id="262" r:id="rId8"/>
    <p:sldId id="282" r:id="rId9"/>
    <p:sldId id="28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>
        <p:scale>
          <a:sx n="50" d="100"/>
          <a:sy n="50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4D2B-30FB-44DE-9997-892AD8426C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F1BB9-E3A3-42CA-B591-237419DD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915BA-FBE6-4DA9-898A-BE44CDCD65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D30E-B2FF-4BF1-97DB-C3A27856D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117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7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8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5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9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6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C25FC-87B8-45E4-BB63-D05CF9250D9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 dirty="0"/>
              <a:t>A terjedés kapcsán: szexuális aktus sem szükséges: Amerikában szűz lányokban találtak HPV fertőzést</a:t>
            </a:r>
          </a:p>
          <a:p>
            <a:r>
              <a:rPr lang="hu-HU" altLang="en-US" dirty="0"/>
              <a:t>Nem szexuális úton is terjedhet: fertőzött tárgyak, törölköző? (Ezt a </a:t>
            </a:r>
            <a:r>
              <a:rPr lang="hu-HU" altLang="en-US" dirty="0" err="1"/>
              <a:t>prűdek</a:t>
            </a:r>
            <a:r>
              <a:rPr lang="hu-HU" altLang="en-US" dirty="0"/>
              <a:t> miatt el kell mondani)</a:t>
            </a:r>
          </a:p>
          <a:p>
            <a:r>
              <a:rPr lang="hu-HU" altLang="en-US" dirty="0"/>
              <a:t>Azonban előbb-utóbb mindenkinek lesz szexuális kapcsolata, és akkor nagyon nagy a kockázat a fertőzésre (azaz nem kell ahhoz feltétlenül sűrűn váltogatni a partnert)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C25FC-87B8-45E4-BB63-D05CF9250D9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 dirty="0"/>
              <a:t>A terjedés kapcsán: szexuális aktus sem szükséges: Amerikában szűz lányokban találtak HPV fertőzést</a:t>
            </a:r>
          </a:p>
          <a:p>
            <a:r>
              <a:rPr lang="hu-HU" altLang="en-US" dirty="0"/>
              <a:t>Nem szexuális úton is terjedhet: fertőzött tárgyak, törölköző? (Ezt a </a:t>
            </a:r>
            <a:r>
              <a:rPr lang="hu-HU" altLang="en-US" dirty="0" err="1"/>
              <a:t>prűdek</a:t>
            </a:r>
            <a:r>
              <a:rPr lang="hu-HU" altLang="en-US" dirty="0"/>
              <a:t> miatt el kell mondani)</a:t>
            </a:r>
          </a:p>
          <a:p>
            <a:r>
              <a:rPr lang="hu-HU" altLang="en-US" dirty="0"/>
              <a:t>Azonban előbb-utóbb mindenkinek lesz szexuális kapcsolata, és akkor nagyon nagy a kockázat a fertőzésre (azaz nem kell ahhoz feltétlenül sűrűn váltogatni a partnert)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4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0839-74BB-4E2F-A00C-171319A1033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/>
              <a:t>RÁk a hívószó 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D30E-B2FF-4BF1-97DB-C3A27856D1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C237-44F7-4519-8665-5D249670DF26}" type="datetimeFigureOut">
              <a:rPr lang="hu-HU" smtClean="0"/>
              <a:t>2018.09.04.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E71D-D891-4441-A05B-98307F301F6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yei.h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gyei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yei.h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yei.h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gyei.h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ek.hu/oek.web?to=839,2237&amp;nid=1195&amp;pid=1&amp;lang=hu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ltasbiztonsag.hu/vacsatc_docs/?id=emmi_vml2018_kozlon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hpv/stdfact-hpv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cdc.gov/vaccines/pubs/pinkbook/hpv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hpv/stdfact-hpv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vaccines/pubs/pinkbook/hpv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b="1" dirty="0" smtClean="0">
                <a:solidFill>
                  <a:schemeClr val="bg1"/>
                </a:solidFill>
              </a:rPr>
              <a:t>Humán Papillóma Vírus elleni (HPV) oltás</a:t>
            </a: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Létezik rákellenes oltás? 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HPV oltásról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szexuális élet megkezdése előtt a leghatékonyabb </a:t>
            </a:r>
          </a:p>
          <a:p>
            <a:endParaRPr lang="hu-HU" sz="2400" dirty="0" smtClean="0"/>
          </a:p>
          <a:p>
            <a:r>
              <a:rPr lang="hu-HU" sz="2400" dirty="0" smtClean="0"/>
              <a:t>A védelemhez 9-14 éves kor között 2 oltásra van szükség, betöltött 15 éves kor felett 3 oltásra</a:t>
            </a:r>
            <a:r>
              <a:rPr lang="hu-HU" sz="2400" baseline="30000" dirty="0" smtClean="0"/>
              <a:t>1</a:t>
            </a:r>
          </a:p>
          <a:p>
            <a:endParaRPr lang="hu-HU" sz="2400" dirty="0"/>
          </a:p>
          <a:p>
            <a:r>
              <a:rPr lang="hu-HU" sz="2400" dirty="0" smtClean="0"/>
              <a:t>Fiúkat is érdemes oltani (egyelőre az iskolai kampányoltás keretében a 7. osztályos lányok a </a:t>
            </a:r>
            <a:r>
              <a:rPr lang="hu-HU" sz="2400" dirty="0"/>
              <a:t>jogosultak) </a:t>
            </a:r>
            <a:r>
              <a:rPr lang="hu-HU" sz="2400" baseline="30000" dirty="0" smtClean="0"/>
              <a:t>2</a:t>
            </a:r>
          </a:p>
          <a:p>
            <a:endParaRPr lang="hu-HU" sz="2400" dirty="0"/>
          </a:p>
          <a:p>
            <a:r>
              <a:rPr lang="hu-HU" sz="2400" dirty="0" smtClean="0"/>
              <a:t>A meglévő fertőzést nem gyógyítja az </a:t>
            </a:r>
            <a:r>
              <a:rPr lang="hu-HU" sz="2400" dirty="0"/>
              <a:t>oltás </a:t>
            </a:r>
            <a:r>
              <a:rPr lang="hu-HU" sz="2400" baseline="30000" dirty="0" smtClean="0"/>
              <a:t>1</a:t>
            </a:r>
            <a:r>
              <a:rPr lang="hu-HU" sz="2400" dirty="0" smtClean="0"/>
              <a:t> 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16550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 Gardasil9 Alkalmazási előírás </a:t>
            </a:r>
            <a:r>
              <a:rPr lang="hu-HU" sz="1400" dirty="0" smtClean="0">
                <a:hlinkClick r:id="rId3"/>
              </a:rPr>
              <a:t>www.ogyei.hu</a:t>
            </a:r>
            <a:endParaRPr lang="hu-HU" sz="1400" dirty="0" smtClean="0"/>
          </a:p>
          <a:p>
            <a:r>
              <a:rPr lang="hu-HU" sz="1400" dirty="0" smtClean="0"/>
              <a:t>2 Védőoltási </a:t>
            </a:r>
            <a:r>
              <a:rPr lang="hu-HU" sz="1400" dirty="0"/>
              <a:t>módszertani levél EMMI 2018. EÜ  Közlöny 2018/3</a:t>
            </a:r>
            <a:r>
              <a:rPr lang="hu-HU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179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vie_00_(HPV Versio#48BB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6398" r="16333" b="246"/>
          <a:stretch>
            <a:fillRect/>
          </a:stretch>
        </p:blipFill>
        <p:spPr bwMode="auto">
          <a:xfrm>
            <a:off x="1691680" y="1052736"/>
            <a:ext cx="5715000" cy="4219360"/>
          </a:xfrm>
          <a:prstGeom prst="rect">
            <a:avLst/>
          </a:prstGeom>
          <a:noFill/>
          <a:ln w="38100">
            <a:solidFill>
              <a:srgbClr val="D90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599" y="5527710"/>
            <a:ext cx="449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Fáj az oltás? Mekkora tűvel adják?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671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029200" cy="43434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felkar izomba adják az oltást</a:t>
            </a:r>
            <a:r>
              <a:rPr lang="hu-HU" sz="2400" baseline="30000" dirty="0" smtClean="0"/>
              <a:t>1</a:t>
            </a:r>
          </a:p>
          <a:p>
            <a:endParaRPr lang="hu-HU" sz="2400" dirty="0" smtClean="0"/>
          </a:p>
          <a:p>
            <a:r>
              <a:rPr lang="hu-HU" sz="2400" dirty="0" smtClean="0"/>
              <a:t>Nagyon vékony tűvel (ezt a fajtát használják a kisbabáknál is </a:t>
            </a:r>
            <a:r>
              <a:rPr lang="hu-HU" sz="2400" dirty="0" smtClean="0">
                <a:sym typeface="Wingdings" panose="05000000000000000000" pitchFamily="2" charset="2"/>
              </a:rPr>
              <a:t>)</a:t>
            </a:r>
          </a:p>
          <a:p>
            <a:endParaRPr lang="hu-HU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2400" dirty="0" smtClean="0">
              <a:sym typeface="Wingdings" panose="05000000000000000000" pitchFamily="2" charset="2"/>
            </a:endParaRPr>
          </a:p>
          <a:p>
            <a:endParaRPr lang="hu-HU" sz="2400" dirty="0" smtClean="0">
              <a:sym typeface="Wingdings" panose="05000000000000000000" pitchFamily="2" charset="2"/>
            </a:endParaRPr>
          </a:p>
          <a:p>
            <a:endParaRPr lang="hu-HU" sz="2400" dirty="0" smtClean="0">
              <a:sym typeface="Wingdings" panose="05000000000000000000" pitchFamily="2" charset="2"/>
            </a:endParaRPr>
          </a:p>
          <a:p>
            <a:endParaRPr lang="hu-HU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05" y="1524000"/>
            <a:ext cx="2730570" cy="358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99360" y="6401961"/>
            <a:ext cx="3584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smtClean="0"/>
              <a:t>1. </a:t>
            </a:r>
            <a:r>
              <a:rPr lang="hu-HU" sz="1400" dirty="0" err="1" smtClean="0"/>
              <a:t>Gardasil</a:t>
            </a:r>
            <a:r>
              <a:rPr lang="hu-HU" sz="1400" dirty="0" smtClean="0"/>
              <a:t> </a:t>
            </a:r>
            <a:r>
              <a:rPr lang="hu-HU" sz="1400" dirty="0"/>
              <a:t>9 Alkalmazási előírás </a:t>
            </a:r>
            <a:r>
              <a:rPr lang="hu-HU" sz="1400" dirty="0">
                <a:hlinkClick r:id="rId4"/>
              </a:rPr>
              <a:t>www.ogyei.hu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8450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vie_00_(HPV Versio#48BB3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r="23198" b="10138"/>
          <a:stretch>
            <a:fillRect/>
          </a:stretch>
        </p:blipFill>
        <p:spPr bwMode="auto">
          <a:xfrm>
            <a:off x="1619672" y="1064684"/>
            <a:ext cx="5278147" cy="4525963"/>
          </a:xfrm>
          <a:prstGeom prst="rect">
            <a:avLst/>
          </a:prstGeom>
          <a:noFill/>
          <a:ln w="38100">
            <a:solidFill>
              <a:srgbClr val="D90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847861"/>
            <a:ext cx="310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Vannak mellékhatásai?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6648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Mint minden más oltásnál, itt is előfordulhat bőrpír, duzzanat az injekció helyén. Ez általában hamar elmúlik. </a:t>
            </a:r>
            <a:r>
              <a:rPr lang="hu-HU" sz="2000" baseline="30000" dirty="0" smtClean="0"/>
              <a:t>1</a:t>
            </a:r>
          </a:p>
          <a:p>
            <a:endParaRPr lang="hu-HU" sz="2000" dirty="0"/>
          </a:p>
          <a:p>
            <a:r>
              <a:rPr lang="hu-HU" sz="2000" dirty="0" smtClean="0"/>
              <a:t>Előfordult olyan eset is, amikor néhányan szédültek, elájultak az oltás után. Azonban ezek a rosszullétek nem az oltástól voltak, hanem az izgatottság miatt történtek. </a:t>
            </a:r>
            <a:endParaRPr lang="hu-HU" sz="2000" dirty="0"/>
          </a:p>
        </p:txBody>
      </p:sp>
      <p:sp>
        <p:nvSpPr>
          <p:cNvPr id="5" name="Rectangle 4"/>
          <p:cNvSpPr/>
          <p:nvPr/>
        </p:nvSpPr>
        <p:spPr>
          <a:xfrm>
            <a:off x="4999360" y="6401961"/>
            <a:ext cx="3584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smtClean="0"/>
              <a:t>1. </a:t>
            </a:r>
            <a:r>
              <a:rPr lang="hu-HU" sz="1400" dirty="0" err="1" smtClean="0"/>
              <a:t>Gardasil</a:t>
            </a:r>
            <a:r>
              <a:rPr lang="hu-HU" sz="1400" dirty="0" smtClean="0"/>
              <a:t> </a:t>
            </a:r>
            <a:r>
              <a:rPr lang="hu-HU" sz="1400" dirty="0"/>
              <a:t>9 Alkalmazási előírás </a:t>
            </a:r>
            <a:r>
              <a:rPr lang="hu-HU" sz="1400" dirty="0">
                <a:hlinkClick r:id="rId3"/>
              </a:rPr>
              <a:t>www.ogyei.hu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5503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Mire NEM jó a oltás?</a:t>
            </a:r>
            <a:endParaRPr lang="hu-H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egyéb szexuális úton terjedő betegség ellen nem véd</a:t>
            </a:r>
          </a:p>
          <a:p>
            <a:endParaRPr lang="hu-HU" sz="2400" dirty="0"/>
          </a:p>
          <a:p>
            <a:r>
              <a:rPr lang="hu-HU" sz="2400" dirty="0" smtClean="0"/>
              <a:t>A fennálló HPV fertőzést, HPV okozta betegséget nem gyógyítja meg</a:t>
            </a:r>
            <a:r>
              <a:rPr lang="hu-HU" sz="2400" baseline="30000" dirty="0" smtClean="0"/>
              <a:t>1</a:t>
            </a:r>
            <a:endParaRPr lang="hu-HU" sz="2400" dirty="0" smtClean="0"/>
          </a:p>
          <a:p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5" name="Rectangle 4"/>
          <p:cNvSpPr/>
          <p:nvPr/>
        </p:nvSpPr>
        <p:spPr>
          <a:xfrm>
            <a:off x="4999360" y="6401961"/>
            <a:ext cx="3584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smtClean="0"/>
              <a:t>1. </a:t>
            </a:r>
            <a:r>
              <a:rPr lang="hu-HU" sz="1400" dirty="0" err="1" smtClean="0"/>
              <a:t>Gardasil</a:t>
            </a:r>
            <a:r>
              <a:rPr lang="hu-HU" sz="1400" dirty="0" smtClean="0"/>
              <a:t> </a:t>
            </a:r>
            <a:r>
              <a:rPr lang="hu-HU" sz="1400" dirty="0"/>
              <a:t>9 Alkalmazási előírás </a:t>
            </a:r>
            <a:r>
              <a:rPr lang="hu-HU" sz="1400" dirty="0">
                <a:hlinkClick r:id="rId3"/>
              </a:rPr>
              <a:t>www.ogyei.hu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3191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vie_00_(HPV Versio#48BB3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b="1511"/>
          <a:stretch>
            <a:fillRect/>
          </a:stretch>
        </p:blipFill>
        <p:spPr bwMode="auto">
          <a:xfrm>
            <a:off x="1547664" y="1268760"/>
            <a:ext cx="5967361" cy="3657600"/>
          </a:xfrm>
          <a:prstGeom prst="rect">
            <a:avLst/>
          </a:prstGeom>
          <a:noFill/>
          <a:ln w="38100">
            <a:solidFill>
              <a:srgbClr val="D90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179367"/>
            <a:ext cx="434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Mennyire biztonságos a vakcina?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1453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30893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Kb. 15 ezer páciens bevonásával végzett  klinikai vizsgálat igazolja a 9valens HPV vakcina biztonságosságát</a:t>
            </a:r>
            <a:r>
              <a:rPr lang="hu-HU" sz="2000" baseline="30000" dirty="0" smtClean="0"/>
              <a:t>1</a:t>
            </a:r>
          </a:p>
          <a:p>
            <a:r>
              <a:rPr lang="hu-HU" sz="2000" dirty="0" smtClean="0"/>
              <a:t>Már </a:t>
            </a:r>
            <a:r>
              <a:rPr lang="hu-HU" sz="2000" b="1" dirty="0" smtClean="0"/>
              <a:t>89 ország </a:t>
            </a:r>
            <a:r>
              <a:rPr lang="hu-HU" sz="2000" dirty="0" smtClean="0"/>
              <a:t>Nemzeti oltóprogramjának része a HPV elleni oltás</a:t>
            </a:r>
          </a:p>
          <a:p>
            <a:r>
              <a:rPr lang="hu-HU" sz="2000" dirty="0" smtClean="0"/>
              <a:t>Már </a:t>
            </a:r>
            <a:r>
              <a:rPr lang="hu-HU" sz="2000" b="1" dirty="0" smtClean="0"/>
              <a:t>20 ország </a:t>
            </a:r>
            <a:r>
              <a:rPr lang="hu-HU" sz="2000" dirty="0" smtClean="0"/>
              <a:t>olt a 9vHPV oltással</a:t>
            </a:r>
          </a:p>
          <a:p>
            <a:r>
              <a:rPr lang="hu-HU" sz="2000" dirty="0" smtClean="0"/>
              <a:t>Már több, mint </a:t>
            </a:r>
            <a:r>
              <a:rPr lang="hu-HU" sz="2000" b="1" dirty="0" smtClean="0"/>
              <a:t>30 millió </a:t>
            </a:r>
            <a:r>
              <a:rPr lang="hu-HU" sz="2000" dirty="0" smtClean="0"/>
              <a:t>dózist forgalmaztak világszerte a 9VHPV oltásból</a:t>
            </a:r>
          </a:p>
          <a:p>
            <a:r>
              <a:rPr lang="hu-HU" sz="2000" dirty="0" smtClean="0"/>
              <a:t>Hazánkban már 5. éve indul a HPV elleni iskolai kampányoltás</a:t>
            </a:r>
          </a:p>
          <a:p>
            <a:r>
              <a:rPr lang="hu-HU" sz="2000" dirty="0" smtClean="0"/>
              <a:t>Hazánkban már több, mint 100 ezer lányt oltottak az iskolai programban</a:t>
            </a:r>
          </a:p>
          <a:p>
            <a:r>
              <a:rPr lang="hu-HU" sz="2000" dirty="0" smtClean="0"/>
              <a:t>Hazánkban már kb. 3 éve patikai forgalomban van a 9vHPV oltás</a:t>
            </a:r>
          </a:p>
          <a:p>
            <a:r>
              <a:rPr lang="hu-HU" sz="2000" dirty="0" smtClean="0"/>
              <a:t>Az Európai, az Amerikai Járványügyi Hatóság és a WHO biztonságosnak ítéli az oltást és buzdít a felvételére</a:t>
            </a:r>
          </a:p>
          <a:p>
            <a:endParaRPr lang="hu-HU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02612"/>
            <a:ext cx="2755822" cy="1875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6401961"/>
            <a:ext cx="3584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smtClean="0"/>
              <a:t>1. </a:t>
            </a:r>
            <a:r>
              <a:rPr lang="hu-HU" sz="1400" dirty="0" err="1" smtClean="0"/>
              <a:t>Gardasil</a:t>
            </a:r>
            <a:r>
              <a:rPr lang="hu-HU" sz="1400" dirty="0" smtClean="0"/>
              <a:t> </a:t>
            </a:r>
            <a:r>
              <a:rPr lang="hu-HU" sz="1400" dirty="0"/>
              <a:t>9 Alkalmazási előírás </a:t>
            </a:r>
            <a:r>
              <a:rPr lang="hu-HU" sz="1400" dirty="0">
                <a:hlinkClick r:id="rId4"/>
              </a:rPr>
              <a:t>www.ogyei.hu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1217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vie_00_(HPV Versio#48BB3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5386" r="13647" b="246"/>
          <a:stretch>
            <a:fillRect/>
          </a:stretch>
        </p:blipFill>
        <p:spPr bwMode="auto">
          <a:xfrm>
            <a:off x="1187624" y="1124744"/>
            <a:ext cx="6546113" cy="4525963"/>
          </a:xfrm>
          <a:prstGeom prst="rect">
            <a:avLst/>
          </a:prstGeom>
          <a:noFill/>
          <a:ln w="38100">
            <a:solidFill>
              <a:srgbClr val="D90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5805264"/>
            <a:ext cx="563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Honnan lehet még információkat szerezni?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13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személyes </a:t>
            </a:r>
            <a:r>
              <a:rPr lang="hu-HU" sz="2800" dirty="0" smtClean="0"/>
              <a:t>orvosi (gyermekgyógyász, nőgyógyász) </a:t>
            </a:r>
            <a:r>
              <a:rPr lang="hu-HU" sz="2800" dirty="0"/>
              <a:t>konzultációt semmi sem helyettesítheti, </a:t>
            </a:r>
            <a:r>
              <a:rPr lang="hu-HU" sz="2800" dirty="0" smtClean="0"/>
              <a:t>de ha részletesebb információra lenne szükség, érdemes ellátogatni a </a:t>
            </a:r>
            <a:r>
              <a:rPr lang="hu-HU" sz="2800" b="1" dirty="0" err="1" smtClean="0"/>
              <a:t>hpvdoktor.hu</a:t>
            </a:r>
            <a:r>
              <a:rPr lang="hu-HU" sz="2800" dirty="0" smtClean="0"/>
              <a:t> weboldalra!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314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99" y="0"/>
            <a:ext cx="8013576" cy="843919"/>
          </a:xfrm>
        </p:spPr>
        <p:txBody>
          <a:bodyPr>
            <a:normAutofit/>
          </a:bodyPr>
          <a:lstStyle/>
          <a:p>
            <a:r>
              <a:rPr lang="hu-HU" sz="3200" dirty="0" smtClean="0"/>
              <a:t>„Méhnyakrák elleni” iskolai oltási kampány</a:t>
            </a:r>
            <a:r>
              <a:rPr lang="hu-HU" sz="3200" baseline="30000" dirty="0" smtClean="0"/>
              <a:t>1,2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2014 előtt az önkormányzatok egy része biztosította a térítésmentes HPV oltást</a:t>
            </a:r>
          </a:p>
          <a:p>
            <a:r>
              <a:rPr lang="hu-HU" sz="1800" dirty="0" smtClean="0"/>
              <a:t>2014 őszétől az állam biztosítja, lányok részére</a:t>
            </a:r>
          </a:p>
          <a:p>
            <a:r>
              <a:rPr lang="hu-HU" sz="1800" dirty="0" smtClean="0"/>
              <a:t>Önkéntes alapon (szülő/gondviselő döntése alapján)</a:t>
            </a:r>
            <a:r>
              <a:rPr lang="hu-HU" sz="1800" dirty="0"/>
              <a:t> </a:t>
            </a:r>
            <a:endParaRPr lang="hu-HU" sz="1800" dirty="0" smtClean="0"/>
          </a:p>
          <a:p>
            <a:r>
              <a:rPr lang="hu-HU" sz="1800" dirty="0" smtClean="0"/>
              <a:t>Jogosultak: 12. életévüket betöltött, 7. osztályos lányok</a:t>
            </a:r>
            <a:r>
              <a:rPr lang="hu-HU" sz="1800" dirty="0"/>
              <a:t> </a:t>
            </a:r>
            <a:endParaRPr lang="hu-HU" sz="1800" dirty="0" smtClean="0"/>
          </a:p>
          <a:p>
            <a:r>
              <a:rPr lang="hu-HU" sz="1800" dirty="0" smtClean="0"/>
              <a:t>Nyilatkozat leadásának határideje: szeptember 12.</a:t>
            </a:r>
          </a:p>
          <a:p>
            <a:r>
              <a:rPr lang="hu-HU" sz="1800" dirty="0" smtClean="0"/>
              <a:t>A teljes oltási sor 2 oltásból áll (várhatóan október-április) </a:t>
            </a:r>
          </a:p>
          <a:p>
            <a:r>
              <a:rPr lang="hu-HU" sz="1800" dirty="0" smtClean="0"/>
              <a:t>Az oltásokat az iskolában kapják a lányok </a:t>
            </a:r>
          </a:p>
          <a:p>
            <a:r>
              <a:rPr lang="hu-HU" sz="1800" dirty="0" smtClean="0"/>
              <a:t>2018/19-es tanévtől a 9 valens, legszélesebb körű védelmet biztosító HPV elleni védőoltást kaphatják a lányok (Gardasil 9)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16795" y="6237312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1. </a:t>
            </a:r>
            <a:r>
              <a:rPr lang="hu-HU" sz="1100" dirty="0" err="1" smtClean="0"/>
              <a:t>Epinfo</a:t>
            </a:r>
            <a:r>
              <a:rPr lang="hu-HU" sz="1100" dirty="0" smtClean="0"/>
              <a:t> 21.évf. </a:t>
            </a:r>
            <a:r>
              <a:rPr lang="hu-HU" sz="1100" dirty="0"/>
              <a:t>3.különszám. </a:t>
            </a:r>
            <a:r>
              <a:rPr lang="hu-HU" sz="1100" dirty="0">
                <a:hlinkClick r:id="rId3"/>
              </a:rPr>
              <a:t>http://</a:t>
            </a:r>
            <a:r>
              <a:rPr lang="hu-HU" sz="1100" dirty="0" smtClean="0">
                <a:hlinkClick r:id="rId3"/>
              </a:rPr>
              <a:t>oek.hu/oek.web?to=839,2237&amp;nid=1195&amp;pid=1&amp;lang=hun</a:t>
            </a:r>
            <a:r>
              <a:rPr lang="hu-HU" sz="1100" dirty="0"/>
              <a:t> </a:t>
            </a:r>
            <a:r>
              <a:rPr lang="hu-HU" sz="1100" dirty="0" smtClean="0"/>
              <a:t>Hozzáférés ideje: 2018.08.31.</a:t>
            </a:r>
          </a:p>
          <a:p>
            <a:r>
              <a:rPr lang="hu-HU" sz="1100" dirty="0" smtClean="0"/>
              <a:t>2. Védőoltási módszertani levél EMMI 2018. EÜ  Közlöny 2018/3. </a:t>
            </a:r>
            <a:r>
              <a:rPr lang="hu-HU" sz="1100" dirty="0" smtClean="0">
                <a:hlinkClick r:id="rId4"/>
              </a:rPr>
              <a:t>http</a:t>
            </a:r>
            <a:r>
              <a:rPr lang="hu-HU" sz="1100" dirty="0">
                <a:hlinkClick r:id="rId4"/>
              </a:rPr>
              <a:t>://www.oltasbiztonsag.hu/vacsatc_docs/?</a:t>
            </a:r>
            <a:r>
              <a:rPr lang="hu-HU" sz="1100" dirty="0" smtClean="0">
                <a:hlinkClick r:id="rId4"/>
              </a:rPr>
              <a:t>id=emmi_vml2018_kozlony.pdf</a:t>
            </a:r>
            <a:r>
              <a:rPr lang="hu-HU" sz="1100" dirty="0" smtClean="0"/>
              <a:t> </a:t>
            </a:r>
            <a:r>
              <a:rPr lang="hu-HU" sz="1100" dirty="0"/>
              <a:t>Hozzáférés ideje: 2018.08.31.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270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hu-HU" altLang="en-US" sz="3200" dirty="0">
                <a:latin typeface="+mn-lt"/>
              </a:rPr>
              <a:t>Mit kell tudnunk a </a:t>
            </a:r>
            <a:r>
              <a:rPr lang="hu-HU" altLang="en-US" sz="3200" dirty="0" err="1">
                <a:latin typeface="+mn-lt"/>
              </a:rPr>
              <a:t>HPV-ről</a:t>
            </a:r>
            <a:r>
              <a:rPr lang="hu-HU" altLang="en-US" sz="3200" dirty="0">
                <a:latin typeface="+mn-lt"/>
              </a:rPr>
              <a:t>? </a:t>
            </a:r>
            <a:endParaRPr lang="en-US" altLang="en-US" sz="3200" dirty="0">
              <a:latin typeface="+mn-lt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447856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800" dirty="0"/>
              <a:t>A HPV egy széles körben elterjedt vírus, és könnyű </a:t>
            </a:r>
            <a:r>
              <a:rPr lang="hu-HU" altLang="en-US" sz="2800" dirty="0" smtClean="0"/>
              <a:t>vele megfertőződni</a:t>
            </a:r>
            <a:r>
              <a:rPr lang="hu-HU" altLang="en-US" sz="2800" baseline="30000" dirty="0" smtClean="0"/>
              <a:t>1,2</a:t>
            </a:r>
            <a:endParaRPr lang="hu-HU" altLang="en-US" sz="2800" baseline="300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800" dirty="0" smtClean="0"/>
              <a:t>Legalább 118 altípusa ismert</a:t>
            </a:r>
            <a:r>
              <a:rPr lang="hu-HU" altLang="en-US" sz="2800" baseline="30000" dirty="0" smtClean="0"/>
              <a:t>2</a:t>
            </a:r>
            <a:endParaRPr lang="hu-HU" altLang="en-US" sz="2800" baseline="300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800" dirty="0"/>
              <a:t>Közülük kb. </a:t>
            </a:r>
            <a:r>
              <a:rPr lang="hu-HU" altLang="en-US" sz="2800" dirty="0" smtClean="0"/>
              <a:t>12 típus rákot okozhat</a:t>
            </a:r>
            <a:r>
              <a:rPr lang="hu-HU" altLang="en-US" sz="2800" baseline="30000" dirty="0" smtClean="0"/>
              <a:t>1,3</a:t>
            </a:r>
            <a:endParaRPr lang="hu-HU" altLang="en-US" sz="2800" baseline="30000" dirty="0"/>
          </a:p>
          <a:p>
            <a:pPr>
              <a:buClr>
                <a:schemeClr val="tx1"/>
              </a:buClr>
              <a:buFontTx/>
              <a:buChar char="•"/>
            </a:pPr>
            <a:endParaRPr lang="hu-HU" altLang="en-US" sz="2800" baseline="30000" dirty="0"/>
          </a:p>
          <a:p>
            <a:pPr marL="0" indent="0">
              <a:buClr>
                <a:schemeClr val="tx1"/>
              </a:buClr>
              <a:buNone/>
            </a:pPr>
            <a:endParaRPr lang="en-US" altLang="en-US" sz="2800" dirty="0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0" y="5876962"/>
            <a:ext cx="91440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en-US" sz="1000" dirty="0"/>
              <a:t>1. </a:t>
            </a:r>
            <a:r>
              <a:rPr lang="en-US" altLang="en-US" sz="1000" dirty="0"/>
              <a:t>Sexually Transmitted Diseases (STDs). Centers for Disease Control and Prevention </a:t>
            </a:r>
            <a:r>
              <a:rPr lang="en-US" altLang="en-US" sz="1000" dirty="0">
                <a:hlinkClick r:id="rId3"/>
              </a:rPr>
              <a:t>http://</a:t>
            </a:r>
            <a:r>
              <a:rPr lang="en-US" altLang="en-US" sz="1000" dirty="0" smtClean="0">
                <a:hlinkClick r:id="rId3"/>
              </a:rPr>
              <a:t>www.cdc.gov/std/hpv/stdfact-hpv.htm</a:t>
            </a:r>
            <a:r>
              <a:rPr lang="hu-HU" altLang="en-US" sz="1000" dirty="0" smtClean="0"/>
              <a:t> </a:t>
            </a:r>
            <a:r>
              <a:rPr lang="hu-HU" sz="1000" dirty="0"/>
              <a:t>Hozzáférés ideje: 2018.08.31</a:t>
            </a:r>
            <a:r>
              <a:rPr lang="hu-HU" sz="1000" dirty="0" smtClean="0"/>
              <a:t>.</a:t>
            </a:r>
            <a:endParaRPr lang="en-US" altLang="en-US" sz="1000" dirty="0"/>
          </a:p>
          <a:p>
            <a:pPr>
              <a:spcBef>
                <a:spcPct val="50000"/>
              </a:spcBef>
            </a:pPr>
            <a:r>
              <a:rPr lang="hu-HU" altLang="en-US" sz="1000" dirty="0"/>
              <a:t>2. </a:t>
            </a:r>
            <a:r>
              <a:rPr lang="en-US" altLang="en-US" sz="1000" dirty="0"/>
              <a:t>Centers for Disease Control and Prevention. Epidemiology and Prevention of Vaccine-Preventable Diseases. </a:t>
            </a:r>
            <a:r>
              <a:rPr lang="en-US" sz="1000" dirty="0"/>
              <a:t>The Pink Book: Course Textbook - 13th Edition (2015</a:t>
            </a:r>
            <a:r>
              <a:rPr lang="en-US" sz="1000" dirty="0" smtClean="0"/>
              <a:t>)</a:t>
            </a:r>
            <a:r>
              <a:rPr lang="hu-HU" sz="1000" dirty="0" smtClean="0"/>
              <a:t> </a:t>
            </a:r>
            <a:r>
              <a:rPr lang="hu-HU" altLang="en-US" sz="1000" dirty="0" smtClean="0"/>
              <a:t> </a:t>
            </a:r>
            <a:r>
              <a:rPr lang="hu-HU" altLang="en-US" sz="1000" dirty="0">
                <a:hlinkClick r:id="rId4"/>
              </a:rPr>
              <a:t>https://</a:t>
            </a:r>
            <a:r>
              <a:rPr lang="hu-HU" altLang="en-US" sz="1000" dirty="0" smtClean="0">
                <a:hlinkClick r:id="rId4"/>
              </a:rPr>
              <a:t>www.cdc.gov/vaccines/pubs/pinkbook/hpv.html</a:t>
            </a:r>
            <a:r>
              <a:rPr lang="hu-HU" altLang="en-US" sz="1000" dirty="0" smtClean="0"/>
              <a:t> </a:t>
            </a:r>
            <a:r>
              <a:rPr lang="hu-HU" sz="1000" dirty="0" smtClean="0"/>
              <a:t>Hozzáférés </a:t>
            </a:r>
            <a:r>
              <a:rPr lang="hu-HU" sz="1000" dirty="0"/>
              <a:t>ideje: 2018.08.31</a:t>
            </a:r>
            <a:r>
              <a:rPr lang="hu-HU" sz="1000" dirty="0" smtClean="0"/>
              <a:t>.</a:t>
            </a:r>
            <a:endParaRPr lang="hu-HU" altLang="en-US" sz="1000" dirty="0"/>
          </a:p>
          <a:p>
            <a:r>
              <a:rPr lang="hu-HU" altLang="en-US" sz="1000" dirty="0"/>
              <a:t>3. </a:t>
            </a:r>
            <a:r>
              <a:rPr lang="hu-HU" altLang="en-US" sz="1000" dirty="0" err="1"/>
              <a:t>Szentirmay</a:t>
            </a:r>
            <a:r>
              <a:rPr lang="hu-HU" altLang="en-US" sz="1000" dirty="0"/>
              <a:t> Z.  Humán </a:t>
            </a:r>
            <a:r>
              <a:rPr lang="hu-HU" altLang="en-US" sz="1000" dirty="0" err="1"/>
              <a:t>papillomavírus</a:t>
            </a:r>
            <a:r>
              <a:rPr lang="hu-HU" altLang="en-US" sz="1000" dirty="0"/>
              <a:t> asszociált méhnyak-megbetegedések Magyarországon: epidemiológia és a </a:t>
            </a:r>
            <a:r>
              <a:rPr lang="hu-HU" altLang="en-US" sz="1000" dirty="0" err="1"/>
              <a:t>HPV-típusok</a:t>
            </a:r>
            <a:r>
              <a:rPr lang="hu-HU" altLang="en-US" sz="1000" dirty="0"/>
              <a:t> összefüggése a párhuzamosan végzett citológiai diagnózissal. Orv </a:t>
            </a:r>
            <a:r>
              <a:rPr lang="hu-HU" altLang="en-US" sz="1000" dirty="0" err="1"/>
              <a:t>Hetil</a:t>
            </a:r>
            <a:r>
              <a:rPr lang="hu-HU" altLang="en-US" sz="1000" dirty="0"/>
              <a:t>. 2017; 158(31): 1213–1221.</a:t>
            </a:r>
            <a:endParaRPr lang="hu-HU" sz="1000" dirty="0"/>
          </a:p>
        </p:txBody>
      </p:sp>
      <p:pic>
        <p:nvPicPr>
          <p:cNvPr id="65543" name="Picture 7" descr="hpv_Purd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133600" cy="21256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3048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en-US" sz="2400" dirty="0">
                <a:latin typeface="+mn-lt"/>
              </a:rPr>
              <a:t>Hogyan terjed a HPV és milyen gyakori a fertőzés? 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655768" cy="45259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endParaRPr lang="hu-HU" altLang="en-US" sz="2000" baseline="300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dirty="0"/>
              <a:t>A leggyakoribb szexuális úton terjedő fertőzés</a:t>
            </a:r>
            <a:r>
              <a:rPr lang="hu-HU" altLang="en-US" sz="2000" baseline="30000" dirty="0"/>
              <a:t>1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hu-HU" altLang="en-US" sz="2000" dirty="0" smtClean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dirty="0" smtClean="0">
                <a:solidFill>
                  <a:srgbClr val="C00000"/>
                </a:solidFill>
              </a:rPr>
              <a:t>Azonban </a:t>
            </a:r>
            <a:r>
              <a:rPr lang="hu-HU" altLang="en-US" sz="2000" dirty="0">
                <a:solidFill>
                  <a:srgbClr val="C00000"/>
                </a:solidFill>
              </a:rPr>
              <a:t>nemi aktus sem feltétlenül szükséges a terjedéséhez, bőr-bőr kontaktus is </a:t>
            </a:r>
            <a:r>
              <a:rPr lang="hu-HU" altLang="en-US" sz="2000" dirty="0" smtClean="0">
                <a:solidFill>
                  <a:srgbClr val="C00000"/>
                </a:solidFill>
              </a:rPr>
              <a:t>elegendő</a:t>
            </a:r>
            <a:r>
              <a:rPr lang="hu-HU" altLang="en-US" sz="2000" baseline="30000" dirty="0" smtClean="0">
                <a:solidFill>
                  <a:srgbClr val="C00000"/>
                </a:solidFill>
              </a:rPr>
              <a:t>2</a:t>
            </a:r>
            <a:r>
              <a:rPr lang="hu-HU" altLang="en-US" sz="2000" dirty="0" smtClean="0">
                <a:solidFill>
                  <a:srgbClr val="C00000"/>
                </a:solidFill>
              </a:rPr>
              <a:t>: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hu-HU" altLang="en-US" sz="1600" dirty="0" smtClean="0"/>
              <a:t>A </a:t>
            </a:r>
            <a:r>
              <a:rPr lang="hu-HU" altLang="en-US" sz="1600" dirty="0"/>
              <a:t>HPV terjedhet manuális-genitális, orális-genitális és genitogenitális érintkezés útján </a:t>
            </a:r>
            <a:r>
              <a:rPr lang="hu-HU" altLang="en-US" sz="1600" dirty="0" smtClean="0"/>
              <a:t>is</a:t>
            </a:r>
            <a:r>
              <a:rPr lang="hu-HU" altLang="en-US" sz="1600" baseline="30000" dirty="0" smtClean="0"/>
              <a:t>2</a:t>
            </a:r>
            <a:endParaRPr lang="hu-HU" altLang="en-US" sz="1600" baseline="30000" dirty="0"/>
          </a:p>
          <a:p>
            <a:pPr>
              <a:buClr>
                <a:schemeClr val="tx1"/>
              </a:buClr>
              <a:buFontTx/>
              <a:buChar char="•"/>
            </a:pPr>
            <a:endParaRPr lang="hu-HU" altLang="en-US" sz="2000" dirty="0" smtClean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dirty="0" smtClean="0"/>
              <a:t>Nem </a:t>
            </a:r>
            <a:r>
              <a:rPr lang="hu-HU" altLang="en-US" sz="2000" dirty="0"/>
              <a:t>szexuális úton is terjedhet, ennek módja ma még nem </a:t>
            </a:r>
            <a:r>
              <a:rPr lang="hu-HU" altLang="en-US" sz="2000" dirty="0" smtClean="0"/>
              <a:t>ismert</a:t>
            </a:r>
            <a:r>
              <a:rPr lang="hu-HU" altLang="en-US" sz="2000" baseline="30000" dirty="0" smtClean="0"/>
              <a:t>3</a:t>
            </a:r>
            <a:endParaRPr lang="hu-HU" altLang="en-US" sz="2000" baseline="30000" dirty="0"/>
          </a:p>
          <a:p>
            <a:pPr>
              <a:buClr>
                <a:schemeClr val="tx1"/>
              </a:buClr>
              <a:buFontTx/>
              <a:buChar char="•"/>
            </a:pPr>
            <a:endParaRPr lang="hu-HU" altLang="en-US" sz="2000" dirty="0" smtClean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dirty="0" smtClean="0"/>
              <a:t>Élete </a:t>
            </a:r>
            <a:r>
              <a:rPr lang="hu-HU" altLang="en-US" sz="2000" dirty="0"/>
              <a:t>során a szexuálisan aktív férfiak és nők </a:t>
            </a:r>
            <a:r>
              <a:rPr lang="hu-HU" altLang="en-US" sz="2000" dirty="0" smtClean="0"/>
              <a:t>80-90 %-</a:t>
            </a:r>
            <a:r>
              <a:rPr lang="hu-HU" altLang="en-US" sz="2000" dirty="0"/>
              <a:t>a fertőződik </a:t>
            </a:r>
            <a:r>
              <a:rPr lang="hu-HU" altLang="en-US" sz="2000" dirty="0" smtClean="0"/>
              <a:t>HPV-vel</a:t>
            </a:r>
            <a:r>
              <a:rPr lang="hu-HU" altLang="en-US" sz="2000" baseline="30000" dirty="0" smtClean="0"/>
              <a:t>4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altLang="en-US" sz="2000" dirty="0">
              <a:solidFill>
                <a:srgbClr val="FF9999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6512" y="5805264"/>
            <a:ext cx="9144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en-US" sz="1000" dirty="0"/>
              <a:t>1. </a:t>
            </a:r>
            <a:r>
              <a:rPr lang="en-US" altLang="en-US" sz="1000" dirty="0"/>
              <a:t>Sexually Transmitted Diseases (STDs). Centers for Disease Control and Prevention </a:t>
            </a:r>
            <a:r>
              <a:rPr lang="en-US" altLang="en-US" sz="1000" dirty="0">
                <a:hlinkClick r:id="rId3"/>
              </a:rPr>
              <a:t>http://www.cdc.gov/std/hpv/stdfact-hpv.htm</a:t>
            </a:r>
            <a:r>
              <a:rPr lang="hu-HU" altLang="en-US" sz="1000" dirty="0"/>
              <a:t> </a:t>
            </a:r>
            <a:r>
              <a:rPr lang="hu-HU" sz="1000" dirty="0"/>
              <a:t>Hozzáférés ideje: 2018.08.31.</a:t>
            </a:r>
            <a:endParaRPr lang="en-US" altLang="en-US" sz="1000" dirty="0"/>
          </a:p>
          <a:p>
            <a:pPr>
              <a:spcBef>
                <a:spcPct val="50000"/>
              </a:spcBef>
            </a:pPr>
            <a:r>
              <a:rPr lang="hu-HU" altLang="en-US" sz="1000" dirty="0"/>
              <a:t>2. </a:t>
            </a:r>
            <a:r>
              <a:rPr lang="en-US" altLang="en-US" sz="1000" dirty="0"/>
              <a:t>Winer RL, et al. Genital human papillomavirus infection: incidence and risk factors in a cohort of female university students. Am J </a:t>
            </a:r>
            <a:r>
              <a:rPr lang="en-US" altLang="en-US" sz="1000" dirty="0" err="1"/>
              <a:t>Epidemiol</a:t>
            </a:r>
            <a:r>
              <a:rPr lang="en-US" altLang="en-US" sz="1000" dirty="0"/>
              <a:t>. 2003;157(3):218-226 </a:t>
            </a:r>
            <a:endParaRPr lang="hu-HU" altLang="en-US" sz="1000" dirty="0" smtClean="0"/>
          </a:p>
          <a:p>
            <a:pPr>
              <a:spcBef>
                <a:spcPct val="50000"/>
              </a:spcBef>
            </a:pPr>
            <a:r>
              <a:rPr lang="hu-HU" altLang="en-US" sz="1000" dirty="0" smtClean="0"/>
              <a:t>3. </a:t>
            </a:r>
            <a:r>
              <a:rPr lang="en-US" altLang="en-US" sz="1000" dirty="0"/>
              <a:t>Centers for Disease Control and Prevention. Epidemiology and Prevention of Vaccine-Preventable Diseases. </a:t>
            </a:r>
            <a:r>
              <a:rPr lang="en-US" sz="1000" dirty="0"/>
              <a:t>The Pink Book: Course Textbook - 13th Edition (2015)</a:t>
            </a:r>
            <a:r>
              <a:rPr lang="hu-HU" sz="1000" dirty="0"/>
              <a:t> </a:t>
            </a:r>
            <a:r>
              <a:rPr lang="hu-HU" altLang="en-US" sz="1000" dirty="0"/>
              <a:t> </a:t>
            </a:r>
            <a:r>
              <a:rPr lang="hu-HU" altLang="en-US" sz="1000" dirty="0">
                <a:hlinkClick r:id="rId4"/>
              </a:rPr>
              <a:t>https://www.cdc.gov/vaccines/pubs/pinkbook/hpv.html</a:t>
            </a:r>
            <a:r>
              <a:rPr lang="hu-HU" altLang="en-US" sz="1000" dirty="0"/>
              <a:t> </a:t>
            </a:r>
            <a:r>
              <a:rPr lang="hu-HU" sz="1000" dirty="0"/>
              <a:t>Hozzáférés ideje: 2018.08.31</a:t>
            </a:r>
            <a:r>
              <a:rPr lang="hu-HU" sz="1000" dirty="0" smtClean="0"/>
              <a:t>.</a:t>
            </a:r>
            <a:endParaRPr lang="hu-HU" altLang="en-US" sz="10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altLang="en-US" sz="1000" dirty="0" smtClean="0"/>
              <a:t>4. </a:t>
            </a:r>
            <a:r>
              <a:rPr lang="fr-FR" sz="1000" dirty="0" smtClean="0"/>
              <a:t>Chesson </a:t>
            </a:r>
            <a:r>
              <a:rPr lang="hu-HU" sz="1000" dirty="0" smtClean="0"/>
              <a:t>HW et </a:t>
            </a:r>
            <a:r>
              <a:rPr lang="hu-HU" sz="1000" dirty="0" err="1" smtClean="0"/>
              <a:t>al</a:t>
            </a:r>
            <a:r>
              <a:rPr lang="hu-HU" sz="1000" dirty="0" smtClean="0"/>
              <a:t>. </a:t>
            </a:r>
            <a:r>
              <a:rPr lang="en-US" sz="1000" dirty="0"/>
              <a:t>The estimated lifetime probability of acquiring human papillomavirus in the United States</a:t>
            </a:r>
            <a:r>
              <a:rPr lang="en-US" sz="1000" dirty="0" smtClean="0"/>
              <a:t>.</a:t>
            </a:r>
            <a:r>
              <a:rPr lang="hu-HU" sz="1000" dirty="0" smtClean="0"/>
              <a:t> Sex </a:t>
            </a:r>
            <a:r>
              <a:rPr lang="hu-HU" sz="1000" dirty="0" err="1" smtClean="0"/>
              <a:t>Transm</a:t>
            </a:r>
            <a:r>
              <a:rPr lang="hu-HU" sz="1000" dirty="0" smtClean="0"/>
              <a:t> </a:t>
            </a:r>
            <a:r>
              <a:rPr lang="hu-HU" sz="1000" dirty="0" err="1" smtClean="0"/>
              <a:t>Dis</a:t>
            </a:r>
            <a:r>
              <a:rPr lang="hu-HU" sz="1000" dirty="0" smtClean="0"/>
              <a:t>. 2014 </a:t>
            </a:r>
            <a:r>
              <a:rPr lang="hu-HU" sz="1000" dirty="0" err="1" smtClean="0"/>
              <a:t>Nov</a:t>
            </a:r>
            <a:r>
              <a:rPr lang="hu-HU" sz="1000" dirty="0" smtClean="0"/>
              <a:t>;41(11):660-4.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901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3048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en-US" sz="2400" dirty="0">
                <a:latin typeface="+mn-lt"/>
              </a:rPr>
              <a:t>Hogyan terjed a HPV és milyen gyakori a fertőzés? 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228600" y="1628800"/>
            <a:ext cx="8686800" cy="45259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dirty="0" smtClean="0"/>
              <a:t>Anya </a:t>
            </a:r>
            <a:r>
              <a:rPr lang="hu-HU" altLang="en-US" sz="2000" dirty="0"/>
              <a:t>átadhatja a gyermekének a terhesség során – megbetegedést </a:t>
            </a:r>
            <a:r>
              <a:rPr lang="hu-HU" altLang="en-US" sz="2000" dirty="0" smtClean="0"/>
              <a:t>okozva </a:t>
            </a:r>
            <a:r>
              <a:rPr lang="hu-HU" altLang="en-US" sz="2000" dirty="0"/>
              <a:t>az </a:t>
            </a:r>
            <a:r>
              <a:rPr lang="hu-HU" altLang="en-US" sz="2000" dirty="0" smtClean="0"/>
              <a:t>újszülöttnél</a:t>
            </a:r>
            <a:r>
              <a:rPr lang="hu-HU" altLang="en-US" sz="2000" baseline="30000" dirty="0" smtClean="0"/>
              <a:t>1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hu-HU" altLang="en-US" sz="20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dirty="0">
                <a:solidFill>
                  <a:srgbClr val="C00000"/>
                </a:solidFill>
              </a:rPr>
              <a:t>A fertőzött emberek többsége nem is tudja, hogy fertőzött, így könnyen terjesztheti a </a:t>
            </a:r>
            <a:r>
              <a:rPr lang="hu-HU" altLang="en-US" sz="2000" dirty="0" smtClean="0">
                <a:solidFill>
                  <a:srgbClr val="C00000"/>
                </a:solidFill>
              </a:rPr>
              <a:t>vírust</a:t>
            </a:r>
            <a:r>
              <a:rPr lang="hu-HU" altLang="en-US" sz="2000" baseline="30000" dirty="0" smtClean="0">
                <a:solidFill>
                  <a:srgbClr val="C00000"/>
                </a:solidFill>
              </a:rPr>
              <a:t>1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hu-HU" altLang="en-US" sz="2000" baseline="30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sz="2000" dirty="0" smtClean="0"/>
              <a:t>Az </a:t>
            </a:r>
            <a:r>
              <a:rPr lang="hu-HU" sz="2000" dirty="0"/>
              <a:t>óvszer nem </a:t>
            </a:r>
            <a:r>
              <a:rPr lang="hu-HU" sz="2000" dirty="0" smtClean="0"/>
              <a:t>ad teljes védelmet </a:t>
            </a:r>
            <a:r>
              <a:rPr lang="hu-HU" sz="2000" dirty="0"/>
              <a:t>a fertőzés </a:t>
            </a:r>
            <a:r>
              <a:rPr lang="hu-HU" sz="2000" dirty="0" smtClean="0"/>
              <a:t>ellen!</a:t>
            </a:r>
            <a:r>
              <a:rPr lang="hu-HU" sz="2000" baseline="30000" dirty="0"/>
              <a:t>1</a:t>
            </a:r>
            <a:endParaRPr lang="hu-HU" sz="2000" dirty="0" smtClean="0"/>
          </a:p>
          <a:p>
            <a:pPr>
              <a:buClr>
                <a:schemeClr val="tx1"/>
              </a:buClr>
              <a:buFontTx/>
              <a:buChar char="•"/>
            </a:pPr>
            <a:endParaRPr lang="hu-HU" sz="20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hu-HU" altLang="en-US" sz="2000" b="1" dirty="0" smtClean="0">
                <a:solidFill>
                  <a:srgbClr val="C00000"/>
                </a:solidFill>
              </a:rPr>
              <a:t>A HPV fertőzésnek oki terápiája nem ismert!</a:t>
            </a:r>
            <a:r>
              <a:rPr lang="hu-HU" altLang="en-US" sz="2000" b="1" baseline="30000" dirty="0">
                <a:solidFill>
                  <a:srgbClr val="C00000"/>
                </a:solidFill>
              </a:rPr>
              <a:t>1</a:t>
            </a:r>
            <a:endParaRPr lang="en-US" altLang="en-US" sz="2000" b="1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en-US" altLang="en-US" sz="2000" dirty="0">
              <a:solidFill>
                <a:srgbClr val="FF9999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6639479"/>
            <a:ext cx="9144000" cy="2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altLang="en-US" sz="1000" dirty="0"/>
              <a:t>1. </a:t>
            </a:r>
            <a:r>
              <a:rPr lang="en-US" altLang="en-US" sz="1000" dirty="0"/>
              <a:t>Sexually Transmitted Diseases (STDs). Centers for Disease Control and Prevention </a:t>
            </a:r>
            <a:r>
              <a:rPr lang="hu-HU" altLang="en-US" sz="1000" dirty="0" smtClean="0"/>
              <a:t> </a:t>
            </a:r>
            <a:r>
              <a:rPr lang="en-US" altLang="en-US" sz="1000" dirty="0" smtClean="0"/>
              <a:t>http</a:t>
            </a:r>
            <a:r>
              <a:rPr lang="en-US" altLang="en-US" sz="1000" dirty="0"/>
              <a:t>://</a:t>
            </a:r>
            <a:r>
              <a:rPr lang="en-US" altLang="en-US" sz="1000" dirty="0" smtClean="0"/>
              <a:t>www.cdc.gov/std/hpv/stdfact-hpv.htm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803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Mit kell tudni a </a:t>
            </a:r>
            <a:r>
              <a:rPr lang="hu-HU" sz="3200" dirty="0" err="1" smtClean="0"/>
              <a:t>HPV-ről</a:t>
            </a:r>
            <a:r>
              <a:rPr lang="hu-HU" sz="3200" dirty="0" smtClean="0"/>
              <a:t>?</a:t>
            </a:r>
            <a:endParaRPr lang="hu-HU" sz="32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590800" cy="2598922"/>
          </a:xfrm>
        </p:spPr>
      </p:pic>
      <p:sp>
        <p:nvSpPr>
          <p:cNvPr id="5" name="Rectangle 4"/>
          <p:cNvSpPr/>
          <p:nvPr/>
        </p:nvSpPr>
        <p:spPr>
          <a:xfrm>
            <a:off x="454693" y="5373216"/>
            <a:ext cx="8227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A leggyakrabban betegséget okozó típusok ellen oltással lehet </a:t>
            </a:r>
            <a:r>
              <a:rPr lang="hu-HU" sz="2000" b="1" dirty="0" smtClean="0">
                <a:solidFill>
                  <a:srgbClr val="C00000"/>
                </a:solidFill>
              </a:rPr>
              <a:t>védekezni!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összes rákos megbetegedés kb. 6%-át a HPV okozza</a:t>
            </a:r>
            <a:r>
              <a:rPr lang="hu-HU" baseline="30000" dirty="0" smtClean="0"/>
              <a:t>1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</a:t>
            </a:r>
            <a:r>
              <a:rPr lang="hu-HU" b="1" dirty="0" err="1"/>
              <a:t>HPV-vel</a:t>
            </a:r>
            <a:r>
              <a:rPr lang="hu-HU" b="1" dirty="0"/>
              <a:t> összefüggő rákokat  </a:t>
            </a:r>
            <a:r>
              <a:rPr lang="hu-HU" b="1" dirty="0" smtClean="0">
                <a:solidFill>
                  <a:srgbClr val="C00000"/>
                </a:solidFill>
              </a:rPr>
              <a:t>95</a:t>
            </a:r>
            <a:r>
              <a:rPr lang="hu-HU" b="1" dirty="0">
                <a:solidFill>
                  <a:srgbClr val="C00000"/>
                </a:solidFill>
              </a:rPr>
              <a:t>%</a:t>
            </a:r>
            <a:r>
              <a:rPr lang="hu-HU" b="1" dirty="0"/>
              <a:t>-ban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</a:t>
            </a:r>
            <a:r>
              <a:rPr lang="hu-HU" b="1" dirty="0"/>
              <a:t>alábbi típusok </a:t>
            </a:r>
            <a:r>
              <a:rPr lang="hu-HU" b="1" dirty="0" smtClean="0"/>
              <a:t>okozzák</a:t>
            </a:r>
            <a:r>
              <a:rPr lang="hu-HU" b="1" baseline="30000" dirty="0" smtClean="0"/>
              <a:t>	2</a:t>
            </a:r>
            <a:r>
              <a:rPr lang="hu-HU" b="1" dirty="0" smtClean="0"/>
              <a:t>:</a:t>
            </a:r>
            <a:endParaRPr lang="hu-HU" b="1" dirty="0"/>
          </a:p>
          <a:p>
            <a:r>
              <a:rPr lang="hu-HU" dirty="0"/>
              <a:t>   </a:t>
            </a:r>
            <a:br>
              <a:rPr lang="hu-HU" dirty="0"/>
            </a:br>
            <a:r>
              <a:rPr lang="hu-HU" dirty="0" smtClean="0"/>
              <a:t>	HPV </a:t>
            </a:r>
            <a:r>
              <a:rPr lang="hu-HU" dirty="0"/>
              <a:t>16, 18, </a:t>
            </a:r>
            <a:r>
              <a:rPr lang="hu-HU" dirty="0" smtClean="0"/>
              <a:t>31,33,45,52,58, </a:t>
            </a:r>
            <a:br>
              <a:rPr lang="hu-HU" dirty="0" smtClean="0"/>
            </a:br>
            <a:r>
              <a:rPr lang="hu-HU" dirty="0" smtClean="0"/>
              <a:t>	illetve 35 –</a:t>
            </a:r>
            <a:r>
              <a:rPr lang="hu-HU" dirty="0" err="1" smtClean="0"/>
              <a:t>ös</a:t>
            </a:r>
            <a:r>
              <a:rPr lang="hu-HU" dirty="0" smtClean="0"/>
              <a:t> típusok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Nemi szervi szemölcsök kb. </a:t>
            </a:r>
            <a:r>
              <a:rPr lang="hu-HU" b="1" dirty="0">
                <a:solidFill>
                  <a:srgbClr val="C00000"/>
                </a:solidFill>
              </a:rPr>
              <a:t>90%</a:t>
            </a:r>
            <a:r>
              <a:rPr lang="hu-HU" b="1" dirty="0"/>
              <a:t>-</a:t>
            </a:r>
            <a:r>
              <a:rPr lang="hu-HU" b="1" dirty="0" smtClean="0"/>
              <a:t>át</a:t>
            </a:r>
            <a:r>
              <a:rPr lang="hu-HU" b="1" baseline="30000" dirty="0" smtClean="0"/>
              <a:t>3</a:t>
            </a:r>
            <a:r>
              <a:rPr lang="hu-HU" b="1" dirty="0" smtClean="0"/>
              <a:t> </a:t>
            </a:r>
            <a:endParaRPr lang="hu-HU" b="1" dirty="0"/>
          </a:p>
          <a:p>
            <a:endParaRPr lang="hu-HU" b="1" dirty="0"/>
          </a:p>
          <a:p>
            <a:r>
              <a:rPr lang="hu-HU" b="1" dirty="0"/>
              <a:t>   </a:t>
            </a:r>
            <a:r>
              <a:rPr lang="hu-HU" b="1" dirty="0" smtClean="0"/>
              <a:t>	</a:t>
            </a:r>
            <a:r>
              <a:rPr lang="hu-HU" dirty="0" smtClean="0"/>
              <a:t>HPV </a:t>
            </a:r>
            <a:r>
              <a:rPr lang="hu-HU" dirty="0"/>
              <a:t>6, 11 –es típusok</a:t>
            </a:r>
            <a:endParaRPr lang="en-US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220" y="6093296"/>
            <a:ext cx="87401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1100" dirty="0" smtClean="0"/>
              <a:t>1</a:t>
            </a:r>
            <a:r>
              <a:rPr lang="hu-HU" sz="1100" dirty="0"/>
              <a:t>. </a:t>
            </a:r>
            <a:r>
              <a:rPr lang="hu-HU" sz="1100" dirty="0" err="1"/>
              <a:t>Kásler</a:t>
            </a:r>
            <a:r>
              <a:rPr lang="hu-HU" sz="1100" dirty="0"/>
              <a:t> M. A humán </a:t>
            </a:r>
            <a:r>
              <a:rPr lang="hu-HU" sz="1100" dirty="0" err="1"/>
              <a:t>papillóma</a:t>
            </a:r>
            <a:r>
              <a:rPr lang="hu-HU" sz="1100" dirty="0"/>
              <a:t> vírus okozta megbetegedések, megelőzésük lehetőségei és ennek népegészségügyi előnyei. </a:t>
            </a:r>
            <a:r>
              <a:rPr lang="hu-HU" sz="1100" dirty="0" smtClean="0"/>
              <a:t/>
            </a:r>
            <a:br>
              <a:rPr lang="hu-HU" sz="1100" dirty="0" smtClean="0"/>
            </a:br>
            <a:r>
              <a:rPr lang="hu-HU" sz="1100" dirty="0" smtClean="0"/>
              <a:t>Orvosi </a:t>
            </a:r>
            <a:r>
              <a:rPr lang="hu-HU" sz="1100" dirty="0"/>
              <a:t>Hetilap </a:t>
            </a:r>
            <a:r>
              <a:rPr lang="hu-HU" sz="1100" dirty="0" err="1"/>
              <a:t>Supplementum</a:t>
            </a:r>
            <a:r>
              <a:rPr lang="hu-HU" sz="1100" dirty="0"/>
              <a:t>, 2012. </a:t>
            </a:r>
            <a:r>
              <a:rPr lang="hu-HU" sz="1100" dirty="0" smtClean="0"/>
              <a:t>december</a:t>
            </a:r>
            <a:br>
              <a:rPr lang="hu-HU" sz="1100" dirty="0" smtClean="0"/>
            </a:br>
            <a:r>
              <a:rPr lang="hu-HU" altLang="en-US" sz="1100" dirty="0" smtClean="0"/>
              <a:t>2. </a:t>
            </a:r>
            <a:r>
              <a:rPr lang="en-US" altLang="en-US" sz="1100" dirty="0" smtClean="0"/>
              <a:t>Munoz </a:t>
            </a:r>
            <a:r>
              <a:rPr lang="en-US" altLang="en-US" sz="1100" dirty="0"/>
              <a:t>et. al NEJM </a:t>
            </a:r>
            <a:r>
              <a:rPr lang="en-US" altLang="en-US" sz="1100" dirty="0" smtClean="0"/>
              <a:t>2003;348:518-27</a:t>
            </a:r>
            <a:r>
              <a:rPr lang="hu-HU" altLang="en-US" sz="1100" dirty="0" smtClean="0"/>
              <a:t> </a:t>
            </a:r>
            <a:br>
              <a:rPr lang="hu-HU" altLang="en-US" sz="1100" dirty="0" smtClean="0"/>
            </a:br>
            <a:r>
              <a:rPr lang="hu-HU" altLang="en-US" sz="1100" dirty="0" smtClean="0"/>
              <a:t>3. </a:t>
            </a:r>
            <a:r>
              <a:rPr lang="hu-HU" altLang="en-US" sz="1100" dirty="0" err="1" smtClean="0"/>
              <a:t>Joura</a:t>
            </a:r>
            <a:r>
              <a:rPr lang="hu-HU" altLang="en-US" sz="1100" dirty="0" smtClean="0"/>
              <a:t> EA. </a:t>
            </a:r>
            <a:r>
              <a:rPr lang="hu-HU" sz="1100" dirty="0"/>
              <a:t>CMI 2016;22:S125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690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altLang="en-US" sz="3200" dirty="0" smtClean="0">
                <a:latin typeface="+mn-lt"/>
              </a:rPr>
              <a:t>A HPV nem </a:t>
            </a:r>
            <a:r>
              <a:rPr lang="hu-HU" altLang="en-US" sz="3200" dirty="0">
                <a:latin typeface="+mn-lt"/>
              </a:rPr>
              <a:t>csak méhnyakrákot okoz</a:t>
            </a:r>
            <a:r>
              <a:rPr lang="hu-HU" altLang="en-US" sz="3200" dirty="0" smtClean="0">
                <a:latin typeface="+mn-lt"/>
              </a:rPr>
              <a:t>!</a:t>
            </a:r>
            <a:endParaRPr lang="hu-HU" altLang="en-US" sz="3200" dirty="0">
              <a:latin typeface="+mn-lt"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22494" y="1772741"/>
            <a:ext cx="8915400" cy="5400675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400" dirty="0"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hu-HU" altLang="en-US" sz="1800" dirty="0" smtClean="0"/>
              <a:t>	</a:t>
            </a:r>
            <a:r>
              <a:rPr lang="hu-HU" altLang="en-US" sz="2000" dirty="0" err="1" smtClean="0">
                <a:solidFill>
                  <a:srgbClr val="C00000"/>
                </a:solidFill>
              </a:rPr>
              <a:t>HPV-okozta</a:t>
            </a:r>
            <a:r>
              <a:rPr lang="hu-HU" altLang="en-US" sz="2000" dirty="0" smtClean="0">
                <a:solidFill>
                  <a:srgbClr val="C00000"/>
                </a:solidFill>
              </a:rPr>
              <a:t> </a:t>
            </a:r>
            <a:r>
              <a:rPr lang="hu-HU" altLang="en-US" sz="2000" b="1" dirty="0">
                <a:solidFill>
                  <a:srgbClr val="C00000"/>
                </a:solidFill>
              </a:rPr>
              <a:t>rákos megbetegedések </a:t>
            </a:r>
            <a:r>
              <a:rPr lang="hu-HU" altLang="en-US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en-US" sz="1600" i="1" dirty="0" smtClean="0"/>
              <a:t>Méhnyakrák</a:t>
            </a:r>
            <a:r>
              <a:rPr lang="hu-HU" altLang="en-US" sz="1600" i="1" baseline="30000" dirty="0" smtClean="0"/>
              <a:t>1</a:t>
            </a:r>
            <a:r>
              <a:rPr lang="hu-HU" altLang="en-US" sz="1600" i="1" dirty="0" smtClean="0"/>
              <a:t> </a:t>
            </a:r>
            <a:endParaRPr lang="hu-HU" altLang="en-US" sz="1600" i="1" dirty="0"/>
          </a:p>
          <a:p>
            <a:pPr>
              <a:lnSpc>
                <a:spcPct val="80000"/>
              </a:lnSpc>
            </a:pPr>
            <a:r>
              <a:rPr lang="hu-HU" altLang="en-US" sz="1600" i="1" dirty="0"/>
              <a:t>Szeméremtesti és hüvelyrák</a:t>
            </a:r>
            <a:r>
              <a:rPr lang="hu-HU" altLang="en-US" sz="1600" i="1" baseline="30000" dirty="0"/>
              <a:t>1</a:t>
            </a:r>
            <a:endParaRPr lang="hu-HU" altLang="en-US" sz="1600" i="1" dirty="0"/>
          </a:p>
          <a:p>
            <a:pPr>
              <a:lnSpc>
                <a:spcPct val="80000"/>
              </a:lnSpc>
            </a:pPr>
            <a:r>
              <a:rPr lang="hu-HU" altLang="en-US" sz="1600" i="1" dirty="0"/>
              <a:t>A hímvessző daganatai</a:t>
            </a:r>
            <a:r>
              <a:rPr lang="hu-HU" altLang="en-US" sz="1600" i="1" baseline="30000" dirty="0"/>
              <a:t>1</a:t>
            </a:r>
            <a:endParaRPr lang="hu-HU" altLang="en-US" sz="1600" i="1" dirty="0"/>
          </a:p>
          <a:p>
            <a:pPr>
              <a:lnSpc>
                <a:spcPct val="80000"/>
              </a:lnSpc>
            </a:pPr>
            <a:r>
              <a:rPr lang="hu-HU" altLang="en-US" sz="1600" i="1" dirty="0"/>
              <a:t>Végbélnyílás körüli daganatok</a:t>
            </a:r>
            <a:r>
              <a:rPr lang="hu-HU" altLang="en-US" sz="1600" i="1" baseline="30000" dirty="0"/>
              <a:t>1</a:t>
            </a:r>
            <a:endParaRPr lang="hu-HU" altLang="en-US" sz="1600" i="1" dirty="0"/>
          </a:p>
          <a:p>
            <a:pPr>
              <a:lnSpc>
                <a:spcPct val="80000"/>
              </a:lnSpc>
            </a:pPr>
            <a:r>
              <a:rPr lang="hu-HU" altLang="en-US" sz="1600" i="1" dirty="0"/>
              <a:t>Fej-nyaki régió daganatai</a:t>
            </a:r>
            <a:r>
              <a:rPr lang="hu-HU" altLang="en-US" sz="1600" i="1" baseline="30000" dirty="0"/>
              <a:t>2</a:t>
            </a:r>
            <a:endParaRPr lang="hu-HU" altLang="en-US" sz="1600" i="1" dirty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400" i="1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400" i="1" dirty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hu-HU" altLang="en-US" sz="2000" b="1" dirty="0" smtClean="0"/>
              <a:t>	„Jóindulatú” daganatok: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000" b="1" dirty="0" smtClean="0"/>
          </a:p>
          <a:p>
            <a:pPr>
              <a:lnSpc>
                <a:spcPct val="80000"/>
              </a:lnSpc>
            </a:pPr>
            <a:r>
              <a:rPr lang="hu-HU" altLang="en-US" sz="1600" b="1" i="1" dirty="0" smtClean="0"/>
              <a:t>Nemi </a:t>
            </a:r>
            <a:r>
              <a:rPr lang="hu-HU" altLang="en-US" sz="1600" b="1" i="1" dirty="0"/>
              <a:t>szervi szemölcsök</a:t>
            </a:r>
            <a:r>
              <a:rPr lang="hu-HU" altLang="en-US" sz="1600" b="1" i="1" baseline="30000" dirty="0"/>
              <a:t>3</a:t>
            </a:r>
            <a:r>
              <a:rPr lang="hu-HU" altLang="en-US" sz="1600" b="1" i="1" dirty="0"/>
              <a:t> </a:t>
            </a:r>
            <a:r>
              <a:rPr lang="hu-HU" altLang="en-US" sz="1600" i="1" dirty="0"/>
              <a:t>– mindkét nemben</a:t>
            </a:r>
          </a:p>
          <a:p>
            <a:pPr>
              <a:lnSpc>
                <a:spcPct val="80000"/>
              </a:lnSpc>
            </a:pPr>
            <a:r>
              <a:rPr lang="hu-HU" altLang="en-US" sz="1600" i="1" dirty="0"/>
              <a:t>Légúti papillomatózis (kisgyermekeknél)</a:t>
            </a:r>
            <a:r>
              <a:rPr lang="hu-HU" altLang="en-US" sz="1600" i="1" baseline="30000" dirty="0"/>
              <a:t>3</a:t>
            </a:r>
            <a:endParaRPr lang="hu-HU" altLang="en-US" sz="1600" i="1" dirty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1600" dirty="0">
              <a:solidFill>
                <a:srgbClr val="FF99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400" i="1" dirty="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97284" name="Text Box 11"/>
          <p:cNvSpPr txBox="1">
            <a:spLocks noChangeArrowheads="1"/>
          </p:cNvSpPr>
          <p:nvPr/>
        </p:nvSpPr>
        <p:spPr bwMode="auto">
          <a:xfrm>
            <a:off x="0" y="6276975"/>
            <a:ext cx="8897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1000" dirty="0">
                <a:latin typeface="+mn-lt"/>
                <a:ea typeface="PMingLiU" pitchFamily="18" charset="-120"/>
              </a:rPr>
              <a:t>1</a:t>
            </a:r>
            <a:r>
              <a:rPr lang="hu-HU" altLang="zh-TW" sz="1000" dirty="0">
                <a:latin typeface="+mn-lt"/>
              </a:rPr>
              <a:t>. </a:t>
            </a:r>
            <a:r>
              <a:rPr lang="hu-HU" altLang="zh-TW" sz="1000" dirty="0" err="1">
                <a:latin typeface="+mn-lt"/>
              </a:rPr>
              <a:t>Munoz</a:t>
            </a:r>
            <a:r>
              <a:rPr lang="hu-HU" altLang="zh-TW" sz="1000" dirty="0">
                <a:latin typeface="+mn-lt"/>
              </a:rPr>
              <a:t> N, et </a:t>
            </a:r>
            <a:r>
              <a:rPr lang="hu-HU" altLang="zh-TW" sz="1000" dirty="0" err="1">
                <a:latin typeface="+mn-lt"/>
              </a:rPr>
              <a:t>al</a:t>
            </a:r>
            <a:r>
              <a:rPr lang="hu-HU" altLang="zh-TW" sz="1000" dirty="0">
                <a:latin typeface="+mn-lt"/>
              </a:rPr>
              <a:t>. HPV </a:t>
            </a:r>
            <a:r>
              <a:rPr lang="hu-HU" altLang="zh-TW" sz="1000" dirty="0" err="1">
                <a:latin typeface="+mn-lt"/>
              </a:rPr>
              <a:t>in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the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etiology</a:t>
            </a:r>
            <a:r>
              <a:rPr lang="hu-HU" altLang="zh-TW" sz="1000" dirty="0">
                <a:latin typeface="+mn-lt"/>
              </a:rPr>
              <a:t> of human </a:t>
            </a:r>
            <a:r>
              <a:rPr lang="hu-HU" altLang="zh-TW" sz="1000" dirty="0" err="1">
                <a:latin typeface="+mn-lt"/>
              </a:rPr>
              <a:t>cancer</a:t>
            </a:r>
            <a:r>
              <a:rPr lang="hu-HU" altLang="zh-TW" sz="1000" dirty="0">
                <a:latin typeface="+mn-lt"/>
              </a:rPr>
              <a:t>. </a:t>
            </a:r>
            <a:r>
              <a:rPr lang="hu-HU" altLang="zh-TW" sz="1000" dirty="0" err="1">
                <a:latin typeface="+mn-lt"/>
              </a:rPr>
              <a:t>Vaccine</a:t>
            </a:r>
            <a:r>
              <a:rPr lang="hu-HU" altLang="zh-TW" sz="1000" dirty="0">
                <a:latin typeface="+mn-lt"/>
              </a:rPr>
              <a:t> 24S3 (2006)S3/1-S3/10</a:t>
            </a:r>
          </a:p>
          <a:p>
            <a:pPr>
              <a:lnSpc>
                <a:spcPct val="80000"/>
              </a:lnSpc>
            </a:pPr>
            <a:r>
              <a:rPr lang="hu-HU" altLang="zh-TW" sz="1000" dirty="0">
                <a:latin typeface="+mn-lt"/>
              </a:rPr>
              <a:t>2. </a:t>
            </a:r>
            <a:r>
              <a:rPr lang="hu-HU" altLang="zh-TW" sz="1000" dirty="0" err="1">
                <a:latin typeface="+mn-lt"/>
              </a:rPr>
              <a:t>Kreimer</a:t>
            </a:r>
            <a:r>
              <a:rPr lang="hu-HU" altLang="zh-TW" sz="1000" dirty="0">
                <a:latin typeface="+mn-lt"/>
              </a:rPr>
              <a:t> AR. Human </a:t>
            </a:r>
            <a:r>
              <a:rPr lang="hu-HU" altLang="zh-TW" sz="1000" dirty="0" err="1">
                <a:latin typeface="+mn-lt"/>
              </a:rPr>
              <a:t>Papillomavirus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Types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in</a:t>
            </a:r>
            <a:r>
              <a:rPr lang="hu-HU" altLang="zh-TW" sz="1000" dirty="0">
                <a:latin typeface="+mn-lt"/>
              </a:rPr>
              <a:t> Head and </a:t>
            </a:r>
            <a:r>
              <a:rPr lang="hu-HU" altLang="zh-TW" sz="1000" dirty="0" err="1">
                <a:latin typeface="+mn-lt"/>
              </a:rPr>
              <a:t>Neck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Squamosus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Cell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Carcinomas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Worldwide</a:t>
            </a:r>
            <a:r>
              <a:rPr lang="hu-HU" altLang="zh-TW" sz="1000" dirty="0">
                <a:latin typeface="+mn-lt"/>
              </a:rPr>
              <a:t>: A </a:t>
            </a:r>
            <a:r>
              <a:rPr lang="hu-HU" altLang="zh-TW" sz="1000" dirty="0" err="1">
                <a:latin typeface="+mn-lt"/>
              </a:rPr>
              <a:t>Systematic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Review</a:t>
            </a:r>
            <a:r>
              <a:rPr lang="hu-HU" altLang="zh-TW" sz="1000" dirty="0">
                <a:latin typeface="+mn-lt"/>
              </a:rPr>
              <a:t>. </a:t>
            </a:r>
            <a:r>
              <a:rPr lang="hu-HU" altLang="zh-TW" sz="1000" dirty="0" err="1">
                <a:latin typeface="+mn-lt"/>
              </a:rPr>
              <a:t>Cancer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Epidemiol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Biomarkers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Prev</a:t>
            </a:r>
            <a:r>
              <a:rPr lang="hu-HU" altLang="zh-TW" sz="1000" dirty="0">
                <a:latin typeface="+mn-lt"/>
              </a:rPr>
              <a:t> 2005;14(2):467-475.</a:t>
            </a:r>
          </a:p>
          <a:p>
            <a:pPr>
              <a:lnSpc>
                <a:spcPct val="80000"/>
              </a:lnSpc>
            </a:pPr>
            <a:r>
              <a:rPr lang="hu-HU" altLang="zh-TW" sz="1000" dirty="0">
                <a:latin typeface="+mn-lt"/>
              </a:rPr>
              <a:t>3. </a:t>
            </a:r>
            <a:r>
              <a:rPr lang="hu-HU" altLang="zh-TW" sz="1000" dirty="0" err="1">
                <a:latin typeface="+mn-lt"/>
              </a:rPr>
              <a:t>Lacey</a:t>
            </a:r>
            <a:r>
              <a:rPr lang="hu-HU" altLang="zh-TW" sz="1000" dirty="0">
                <a:latin typeface="+mn-lt"/>
              </a:rPr>
              <a:t> C, et </a:t>
            </a:r>
            <a:r>
              <a:rPr lang="hu-HU" altLang="zh-TW" sz="1000" dirty="0" err="1">
                <a:latin typeface="+mn-lt"/>
              </a:rPr>
              <a:t>al</a:t>
            </a:r>
            <a:r>
              <a:rPr lang="hu-HU" altLang="zh-TW" sz="1000" dirty="0">
                <a:latin typeface="+mn-lt"/>
              </a:rPr>
              <a:t>. </a:t>
            </a:r>
            <a:r>
              <a:rPr lang="hu-HU" altLang="zh-TW" sz="1000" dirty="0" err="1">
                <a:latin typeface="+mn-lt"/>
              </a:rPr>
              <a:t>Burden</a:t>
            </a:r>
            <a:r>
              <a:rPr lang="hu-HU" altLang="zh-TW" sz="1000" dirty="0">
                <a:latin typeface="+mn-lt"/>
              </a:rPr>
              <a:t> and management of </a:t>
            </a:r>
            <a:r>
              <a:rPr lang="hu-HU" altLang="zh-TW" sz="1000" dirty="0" err="1">
                <a:latin typeface="+mn-lt"/>
              </a:rPr>
              <a:t>non-cancerous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HPV-related</a:t>
            </a:r>
            <a:r>
              <a:rPr lang="hu-HU" altLang="zh-TW" sz="1000" dirty="0">
                <a:latin typeface="+mn-lt"/>
              </a:rPr>
              <a:t> </a:t>
            </a:r>
            <a:r>
              <a:rPr lang="hu-HU" altLang="zh-TW" sz="1000" dirty="0" err="1">
                <a:latin typeface="+mn-lt"/>
              </a:rPr>
              <a:t>conditions</a:t>
            </a:r>
            <a:r>
              <a:rPr lang="hu-HU" altLang="zh-TW" sz="1000" dirty="0">
                <a:latin typeface="+mn-lt"/>
              </a:rPr>
              <a:t>: HPV 6/11 </a:t>
            </a:r>
            <a:r>
              <a:rPr lang="hu-HU" altLang="zh-TW" sz="1000" dirty="0" err="1">
                <a:latin typeface="+mn-lt"/>
              </a:rPr>
              <a:t>disease</a:t>
            </a:r>
            <a:r>
              <a:rPr lang="hu-HU" altLang="zh-TW" sz="1000" dirty="0">
                <a:latin typeface="+mn-lt"/>
              </a:rPr>
              <a:t>. </a:t>
            </a:r>
            <a:r>
              <a:rPr lang="hu-HU" altLang="zh-TW" sz="1000" dirty="0" err="1">
                <a:latin typeface="+mn-lt"/>
              </a:rPr>
              <a:t>Vaccine</a:t>
            </a:r>
            <a:r>
              <a:rPr lang="hu-HU" altLang="zh-TW" sz="1000" dirty="0">
                <a:latin typeface="+mn-lt"/>
              </a:rPr>
              <a:t> 24S3 (2006) S3/35-S3/41</a:t>
            </a:r>
            <a:endParaRPr lang="en-US" altLang="zh-TW" sz="1000" dirty="0">
              <a:latin typeface="+mn-lt"/>
              <a:ea typeface="PMingLiU" pitchFamily="18" charset="-12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860032" y="522920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en-US" sz="1600" dirty="0" smtClean="0"/>
              <a:t>főként  az alacsony </a:t>
            </a:r>
            <a:r>
              <a:rPr lang="hu-HU" altLang="en-US" sz="1600" dirty="0"/>
              <a:t>rákkockázatú HPV típusok </a:t>
            </a:r>
            <a:r>
              <a:rPr lang="hu-HU" altLang="en-US" sz="1600" dirty="0" smtClean="0"/>
              <a:t>( </a:t>
            </a:r>
            <a:r>
              <a:rPr lang="hu-HU" altLang="en-US" sz="1600" b="1" dirty="0" smtClean="0"/>
              <a:t>HPV 6</a:t>
            </a:r>
            <a:r>
              <a:rPr lang="hu-HU" altLang="en-US" sz="1600" b="1" dirty="0"/>
              <a:t>, 11</a:t>
            </a:r>
            <a:r>
              <a:rPr lang="hu-HU" altLang="en-US" sz="1600" dirty="0"/>
              <a:t>)</a:t>
            </a:r>
            <a:endParaRPr lang="en-US" altLang="en-US" sz="1600" dirty="0"/>
          </a:p>
        </p:txBody>
      </p:sp>
      <p:sp>
        <p:nvSpPr>
          <p:cNvPr id="97286" name="AutoShape 6"/>
          <p:cNvSpPr>
            <a:spLocks/>
          </p:cNvSpPr>
          <p:nvPr/>
        </p:nvSpPr>
        <p:spPr bwMode="auto">
          <a:xfrm>
            <a:off x="3491880" y="2636912"/>
            <a:ext cx="288032" cy="1296144"/>
          </a:xfrm>
          <a:prstGeom prst="rightBrace">
            <a:avLst>
              <a:gd name="adj1" fmla="val 116667"/>
              <a:gd name="adj2" fmla="val 50000"/>
            </a:avLst>
          </a:prstGeom>
          <a:noFill/>
          <a:ln w="222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2952180"/>
            <a:ext cx="2283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600" dirty="0"/>
              <a:t>főként a </a:t>
            </a:r>
            <a:r>
              <a:rPr lang="hu-HU" altLang="en-US" sz="1600" b="1" dirty="0"/>
              <a:t>HPV 16, 18, 31</a:t>
            </a:r>
            <a:r>
              <a:rPr lang="hu-HU" altLang="en-US" sz="1600" dirty="0"/>
              <a:t>, </a:t>
            </a:r>
            <a:r>
              <a:rPr lang="hu-HU" altLang="en-US" sz="1600" b="1" dirty="0"/>
              <a:t>33, 45, 52, </a:t>
            </a:r>
            <a:r>
              <a:rPr lang="hu-HU" altLang="en-US" sz="1600" b="1" dirty="0" smtClean="0"/>
              <a:t>58-as </a:t>
            </a:r>
            <a:r>
              <a:rPr lang="hu-HU" altLang="en-US" sz="1600" dirty="0" smtClean="0"/>
              <a:t>típusok </a:t>
            </a:r>
            <a:endParaRPr lang="en-US" sz="1600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4311231" y="5301208"/>
            <a:ext cx="144016" cy="584775"/>
          </a:xfrm>
          <a:prstGeom prst="rightBrace">
            <a:avLst>
              <a:gd name="adj1" fmla="val 116667"/>
              <a:gd name="adj2" fmla="val 50000"/>
            </a:avLst>
          </a:prstGeom>
          <a:noFill/>
          <a:ln w="222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pic>
        <p:nvPicPr>
          <p:cNvPr id="9" name="Picture 2" descr="http://www.pocaklako.hu/wp-content/gallery/cikkek/dynamic/gender_symbols-nggid03590-ngg0dyn-200x150-00f0w010c010r110f110r010t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98" y="3244567"/>
            <a:ext cx="2166680" cy="17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19675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hu-HU" altLang="en-US" dirty="0"/>
              <a:t>Bár a legtöbb HPV fertőzés magától elmúlik, bizonyos HPV típusok súlyos betegségeket okozhatnak – természetes immunitás nem alakul ki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hu-HU" altLang="en-US" sz="24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323528" y="1923364"/>
            <a:ext cx="3600400" cy="4206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1800" dirty="0">
                <a:latin typeface="+mj-lt"/>
              </a:rPr>
              <a:t>A HPV felelős a </a:t>
            </a:r>
            <a:r>
              <a:rPr lang="hu-HU" altLang="en-US" sz="1800" dirty="0" err="1">
                <a:latin typeface="+mj-lt"/>
              </a:rPr>
              <a:t>méhnyakrákok</a:t>
            </a:r>
            <a:r>
              <a:rPr lang="hu-HU" altLang="en-US" sz="1800" dirty="0">
                <a:latin typeface="+mj-lt"/>
              </a:rPr>
              <a:t> </a:t>
            </a:r>
            <a:r>
              <a:rPr lang="hu-HU" altLang="en-US" sz="1800" dirty="0" smtClean="0">
                <a:latin typeface="+mj-lt"/>
              </a:rPr>
              <a:t>99-100 %-áért</a:t>
            </a:r>
            <a:r>
              <a:rPr lang="hu-HU" altLang="en-US" sz="1800" baseline="30000" dirty="0" smtClean="0">
                <a:latin typeface="+mj-lt"/>
              </a:rPr>
              <a:t>1</a:t>
            </a:r>
            <a:endParaRPr lang="hu-HU" altLang="en-US" sz="1800" baseline="3000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1800" dirty="0" smtClean="0">
                <a:latin typeface="+mj-lt"/>
              </a:rPr>
              <a:t>Magyarországon </a:t>
            </a:r>
            <a:r>
              <a:rPr lang="hu-HU" altLang="en-US" sz="1800" dirty="0">
                <a:latin typeface="+mj-lt"/>
              </a:rPr>
              <a:t>évente kb. 900-1000 új méhnyakrákos megbetegedést </a:t>
            </a:r>
            <a:r>
              <a:rPr lang="hu-HU" altLang="en-US" sz="1800" dirty="0" smtClean="0">
                <a:latin typeface="+mj-lt"/>
              </a:rPr>
              <a:t>diagnosztizálnak</a:t>
            </a:r>
            <a:r>
              <a:rPr lang="hu-HU" altLang="en-US" sz="1800" baseline="30000" dirty="0" smtClean="0">
                <a:latin typeface="+mj-lt"/>
              </a:rPr>
              <a:t>1</a:t>
            </a:r>
            <a:endParaRPr lang="hu-HU" altLang="en-US" sz="1800" baseline="3000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1800" dirty="0">
                <a:latin typeface="+mj-lt"/>
              </a:rPr>
              <a:t>Magyarországon évente kb. 400-500 nő hal bele a </a:t>
            </a:r>
            <a:r>
              <a:rPr lang="hu-HU" altLang="en-US" sz="1800" dirty="0" smtClean="0">
                <a:latin typeface="+mj-lt"/>
              </a:rPr>
              <a:t>betegségbe</a:t>
            </a:r>
            <a:r>
              <a:rPr lang="hu-HU" altLang="en-US" sz="1800" baseline="30000" dirty="0" smtClean="0">
                <a:latin typeface="+mj-lt"/>
              </a:rPr>
              <a:t>1	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1800" baseline="30000" dirty="0" smtClean="0">
                <a:latin typeface="+mj-lt"/>
              </a:rPr>
              <a:t>	</a:t>
            </a:r>
            <a:endParaRPr lang="en-US" altLang="en-US" sz="1800" dirty="0">
              <a:solidFill>
                <a:srgbClr val="FF9999"/>
              </a:solidFill>
              <a:latin typeface="+mj-lt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3090" y="-14560"/>
            <a:ext cx="912090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u-HU" altLang="en-US" sz="2800" dirty="0">
                <a:latin typeface="+mn-lt"/>
              </a:rPr>
              <a:t>A HPV okozta </a:t>
            </a:r>
            <a:r>
              <a:rPr lang="hu-HU" altLang="en-US" sz="2800" dirty="0" smtClean="0">
                <a:latin typeface="+mn-lt"/>
              </a:rPr>
              <a:t>betegségek </a:t>
            </a:r>
            <a:r>
              <a:rPr lang="hu-HU" altLang="en-US" sz="2800" dirty="0">
                <a:latin typeface="+mn-lt"/>
              </a:rPr>
              <a:t>legismertebb formája</a:t>
            </a:r>
            <a:br>
              <a:rPr lang="hu-HU" altLang="en-US" sz="2800" dirty="0">
                <a:latin typeface="+mn-lt"/>
              </a:rPr>
            </a:br>
            <a:r>
              <a:rPr lang="hu-HU" altLang="en-US" sz="2800" b="1" dirty="0">
                <a:solidFill>
                  <a:srgbClr val="C00000"/>
                </a:solidFill>
                <a:latin typeface="+mn-lt"/>
              </a:rPr>
              <a:t>a méhnyakrák</a:t>
            </a:r>
            <a:endParaRPr lang="en-US" alt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2705" name="Text Box 22"/>
          <p:cNvSpPr txBox="1">
            <a:spLocks noChangeArrowheads="1"/>
          </p:cNvSpPr>
          <p:nvPr/>
        </p:nvSpPr>
        <p:spPr bwMode="auto">
          <a:xfrm>
            <a:off x="539552" y="5662989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altLang="en-US" sz="2000" b="1" dirty="0" smtClean="0">
                <a:solidFill>
                  <a:srgbClr val="C00000"/>
                </a:solidFill>
                <a:latin typeface="+mn-lt"/>
              </a:rPr>
              <a:t>Hazánkban hetente kb</a:t>
            </a:r>
            <a:r>
              <a:rPr lang="hu-HU" altLang="en-US" sz="2000" b="1" dirty="0">
                <a:solidFill>
                  <a:srgbClr val="C00000"/>
                </a:solidFill>
                <a:latin typeface="+mn-lt"/>
              </a:rPr>
              <a:t>. 8 nő          hal meg méhnyakrákban!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9992" y="1381416"/>
            <a:ext cx="3810000" cy="4748220"/>
            <a:chOff x="344488" y="673671"/>
            <a:chExt cx="3810000" cy="4748220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44488" y="673671"/>
              <a:ext cx="3753146" cy="47482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3600" dirty="0">
                  <a:solidFill>
                    <a:schemeClr val="bg1"/>
                  </a:solidFill>
                </a:rPr>
                <a:t>               </a:t>
              </a:r>
              <a:r>
                <a:rPr lang="hu-HU" altLang="en-US" sz="1200" b="1" dirty="0" smtClean="0">
                  <a:solidFill>
                    <a:schemeClr val="bg1"/>
                  </a:solidFill>
                </a:rPr>
                <a:t>Méh</a:t>
              </a:r>
              <a:endParaRPr lang="en-GB" altLang="en-US" sz="36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</a:rPr>
                <a:t>        </a:t>
              </a:r>
              <a:r>
                <a:rPr lang="hu-HU" altLang="en-US" sz="1200" b="1" dirty="0" smtClean="0">
                  <a:solidFill>
                    <a:schemeClr val="bg1"/>
                  </a:solidFill>
                </a:rPr>
                <a:t>Petefészek</a:t>
              </a:r>
              <a:r>
                <a:rPr lang="en-GB" altLang="en-US" sz="1200" b="1" dirty="0" smtClean="0">
                  <a:solidFill>
                    <a:schemeClr val="bg1"/>
                  </a:solidFill>
                </a:rPr>
                <a:t>                    </a:t>
              </a:r>
              <a:endParaRPr lang="en-GB" altLang="en-US" sz="36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36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36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endParaRPr lang="en-GB" altLang="en-US" sz="36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endParaRPr lang="en-GB" altLang="en-US" sz="36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1200" dirty="0">
                  <a:solidFill>
                    <a:schemeClr val="bg1"/>
                  </a:solidFill>
                </a:rPr>
                <a:t>      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1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1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1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1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1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1200" dirty="0">
                  <a:solidFill>
                    <a:schemeClr val="bg1"/>
                  </a:solidFill>
                </a:rPr>
                <a:t> </a:t>
              </a:r>
              <a:endParaRPr lang="en-GB" altLang="en-US" sz="12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12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</a:rPr>
                <a:t>                  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</a:rPr>
                <a:t>                    Vagina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</a:rPr>
                <a:t>                                                       </a:t>
              </a:r>
              <a:endParaRPr lang="en-GB" altLang="en-US" sz="36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hu-HU" altLang="en-US" sz="3600" dirty="0" smtClean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hu-HU" altLang="en-US" sz="36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hu-HU" altLang="en-US" sz="3600" dirty="0" smtClean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hu-HU" altLang="en-US" sz="36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endParaRPr lang="en-GB" altLang="en-US" sz="36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hu-HU" altLang="en-US" sz="1800" b="1" dirty="0" smtClean="0">
                  <a:solidFill>
                    <a:schemeClr val="bg1"/>
                  </a:solidFill>
                </a:rPr>
                <a:t>Oltással megelőzhető</a:t>
              </a:r>
              <a:endParaRPr lang="en-GB" altLang="en-U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http://www.dreamstime.com/female-reproductive-system-thumb173880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1484313"/>
              <a:ext cx="38100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859088" y="788988"/>
              <a:ext cx="12954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u-HU" altLang="en-US" sz="1200" b="1" dirty="0" smtClean="0">
                  <a:solidFill>
                    <a:schemeClr val="bg1"/>
                  </a:solidFill>
                </a:rPr>
                <a:t>Petevezeték</a:t>
              </a:r>
              <a:endParaRPr lang="en-GB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2"/>
            <p:cNvCxnSpPr>
              <a:cxnSpLocks noChangeShapeType="1"/>
            </p:cNvCxnSpPr>
            <p:nvPr/>
          </p:nvCxnSpPr>
          <p:spPr bwMode="auto">
            <a:xfrm>
              <a:off x="1763713" y="2276475"/>
              <a:ext cx="0" cy="0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920365" y="1177727"/>
              <a:ext cx="771911" cy="1098749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3024188" y="1066800"/>
              <a:ext cx="482600" cy="993775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25"/>
            <p:cNvCxnSpPr>
              <a:cxnSpLocks noChangeShapeType="1"/>
            </p:cNvCxnSpPr>
            <p:nvPr/>
          </p:nvCxnSpPr>
          <p:spPr bwMode="auto">
            <a:xfrm flipH="1" flipV="1">
              <a:off x="2249488" y="1066800"/>
              <a:ext cx="1587" cy="1213933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29"/>
            <p:cNvCxnSpPr>
              <a:cxnSpLocks noChangeShapeType="1"/>
            </p:cNvCxnSpPr>
            <p:nvPr/>
          </p:nvCxnSpPr>
          <p:spPr bwMode="auto">
            <a:xfrm flipH="1">
              <a:off x="1223963" y="3068638"/>
              <a:ext cx="1027112" cy="1439862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Curved Left Arrow 42"/>
            <p:cNvSpPr>
              <a:spLocks noChangeArrowheads="1"/>
            </p:cNvSpPr>
            <p:nvPr/>
          </p:nvSpPr>
          <p:spPr bwMode="auto">
            <a:xfrm rot="-894696">
              <a:off x="2619375" y="2628900"/>
              <a:ext cx="1189038" cy="2403475"/>
            </a:xfrm>
            <a:prstGeom prst="curvedLeftArrow">
              <a:avLst>
                <a:gd name="adj1" fmla="val 0"/>
                <a:gd name="adj2" fmla="val 12802"/>
                <a:gd name="adj3" fmla="val 15833"/>
              </a:avLst>
            </a:prstGeom>
            <a:solidFill>
              <a:srgbClr val="D60093"/>
            </a:solidFill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0365" y="4581127"/>
              <a:ext cx="755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solidFill>
                    <a:schemeClr val="bg1"/>
                  </a:solidFill>
                </a:rPr>
                <a:t>Hüvely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5776" y="5144891"/>
              <a:ext cx="860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solidFill>
                    <a:schemeClr val="bg1"/>
                  </a:solidFill>
                </a:rPr>
                <a:t>Méhnyak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07904" y="6445107"/>
            <a:ext cx="4912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hu-HU" altLang="en-GB" sz="1000" dirty="0" smtClean="0">
                <a:latin typeface="+mn-lt"/>
              </a:rPr>
              <a:t>1.</a:t>
            </a:r>
            <a:r>
              <a:rPr lang="hu-HU" sz="1000" dirty="0" smtClean="0">
                <a:latin typeface="+mn-lt"/>
              </a:rPr>
              <a:t> </a:t>
            </a:r>
            <a:r>
              <a:rPr lang="hu-HU" sz="1000" dirty="0" err="1">
                <a:latin typeface="+mn-lt"/>
              </a:rPr>
              <a:t>Kásler</a:t>
            </a:r>
            <a:r>
              <a:rPr lang="hu-HU" sz="1000" dirty="0">
                <a:latin typeface="+mn-lt"/>
              </a:rPr>
              <a:t> M. A humán </a:t>
            </a:r>
            <a:r>
              <a:rPr lang="hu-HU" sz="1000" dirty="0" err="1">
                <a:latin typeface="+mn-lt"/>
              </a:rPr>
              <a:t>papillóma</a:t>
            </a:r>
            <a:r>
              <a:rPr lang="hu-HU" sz="1000" dirty="0">
                <a:latin typeface="+mn-lt"/>
              </a:rPr>
              <a:t> vírus okozta megbetegedések, megelőzésük lehetőségei és ennek népegészségügyi előnyei</a:t>
            </a:r>
            <a:r>
              <a:rPr lang="hu-HU" sz="1000" dirty="0" smtClean="0">
                <a:latin typeface="+mn-lt"/>
              </a:rPr>
              <a:t>. Orvosi </a:t>
            </a:r>
            <a:r>
              <a:rPr lang="hu-HU" sz="1000" dirty="0">
                <a:latin typeface="+mn-lt"/>
              </a:rPr>
              <a:t>Hetilap </a:t>
            </a:r>
            <a:r>
              <a:rPr lang="hu-HU" sz="1000" dirty="0" err="1">
                <a:latin typeface="+mn-lt"/>
              </a:rPr>
              <a:t>Supplementum</a:t>
            </a:r>
            <a:r>
              <a:rPr lang="hu-HU" sz="1000" dirty="0">
                <a:latin typeface="+mn-lt"/>
              </a:rPr>
              <a:t>, 2012. december</a:t>
            </a:r>
            <a:endParaRPr lang="fr-FR" alt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2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Nemi szervi szemölcs</a:t>
            </a:r>
            <a:r>
              <a:rPr lang="hu-HU" sz="3200" baseline="30000" dirty="0" smtClean="0"/>
              <a:t>1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Bőrszínű kinövések a nemi szervek környékén</a:t>
            </a:r>
          </a:p>
          <a:p>
            <a:endParaRPr lang="hu-HU" dirty="0"/>
          </a:p>
          <a:p>
            <a:r>
              <a:rPr lang="hu-HU" dirty="0" smtClean="0"/>
              <a:t>Férfiakat és nőket egyaránt érinthet</a:t>
            </a:r>
          </a:p>
          <a:p>
            <a:endParaRPr lang="hu-HU" dirty="0" smtClean="0"/>
          </a:p>
          <a:p>
            <a:r>
              <a:rPr lang="hu-HU" dirty="0" smtClean="0"/>
              <a:t>10 emberből 1-nek van, volt, vagy lesz valamikor élete folyamán</a:t>
            </a:r>
          </a:p>
          <a:p>
            <a:endParaRPr lang="hu-HU" dirty="0"/>
          </a:p>
          <a:p>
            <a:r>
              <a:rPr lang="hu-HU" dirty="0" smtClean="0"/>
              <a:t>Általában bőrgyógyász vagy nőgyógyász kezeli</a:t>
            </a:r>
          </a:p>
          <a:p>
            <a:endParaRPr lang="hu-HU" dirty="0"/>
          </a:p>
          <a:p>
            <a:r>
              <a:rPr lang="hu-HU" dirty="0" smtClean="0"/>
              <a:t>Hosszadalmas, akár hónapokig tartó kezelés</a:t>
            </a:r>
          </a:p>
          <a:p>
            <a:endParaRPr lang="hu-HU" dirty="0"/>
          </a:p>
          <a:p>
            <a:r>
              <a:rPr lang="hu-HU" dirty="0" smtClean="0"/>
              <a:t>Nagyon gyakran kiújul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Oltással megelőzhető</a:t>
            </a:r>
            <a:endParaRPr lang="hu-HU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07904" y="6445107"/>
            <a:ext cx="4912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hu-HU" altLang="en-GB" sz="1000" dirty="0" smtClean="0">
                <a:latin typeface="+mn-lt"/>
              </a:rPr>
              <a:t>1.</a:t>
            </a:r>
            <a:r>
              <a:rPr lang="hu-HU" sz="1000" dirty="0" smtClean="0">
                <a:latin typeface="+mn-lt"/>
              </a:rPr>
              <a:t> </a:t>
            </a:r>
            <a:r>
              <a:rPr lang="hu-HU" sz="1000" dirty="0" err="1">
                <a:latin typeface="+mn-lt"/>
              </a:rPr>
              <a:t>Kásler</a:t>
            </a:r>
            <a:r>
              <a:rPr lang="hu-HU" sz="1000" dirty="0">
                <a:latin typeface="+mn-lt"/>
              </a:rPr>
              <a:t> M. A humán </a:t>
            </a:r>
            <a:r>
              <a:rPr lang="hu-HU" sz="1000" dirty="0" err="1">
                <a:latin typeface="+mn-lt"/>
              </a:rPr>
              <a:t>papillóma</a:t>
            </a:r>
            <a:r>
              <a:rPr lang="hu-HU" sz="1000" dirty="0">
                <a:latin typeface="+mn-lt"/>
              </a:rPr>
              <a:t> vírus okozta megbetegedések, megelőzésük lehetőségei és ennek népegészségügyi előnyei</a:t>
            </a:r>
            <a:r>
              <a:rPr lang="hu-HU" sz="1000" dirty="0" smtClean="0">
                <a:latin typeface="+mn-lt"/>
              </a:rPr>
              <a:t>. Orvosi </a:t>
            </a:r>
            <a:r>
              <a:rPr lang="hu-HU" sz="1000" dirty="0">
                <a:latin typeface="+mn-lt"/>
              </a:rPr>
              <a:t>Hetilap </a:t>
            </a:r>
            <a:r>
              <a:rPr lang="hu-HU" sz="1000" dirty="0" err="1">
                <a:latin typeface="+mn-lt"/>
              </a:rPr>
              <a:t>Supplementum</a:t>
            </a:r>
            <a:r>
              <a:rPr lang="hu-HU" sz="1000" dirty="0">
                <a:latin typeface="+mn-lt"/>
              </a:rPr>
              <a:t>, 2012. december</a:t>
            </a:r>
            <a:endParaRPr lang="fr-FR" alt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17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09A81B5D-F35D-4A0E-88F0-8C3A68220BF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1327</Words>
  <Application>Microsoft Office PowerPoint</Application>
  <PresentationFormat>Diavetítés a képernyőre (4:3 oldalarány)</PresentationFormat>
  <Paragraphs>194</Paragraphs>
  <Slides>19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Humán Papillóma Vírus elleni (HPV) oltás</vt:lpstr>
      <vt:lpstr>„Méhnyakrák elleni” iskolai oltási kampány1,2</vt:lpstr>
      <vt:lpstr>Mit kell tudnunk a HPV-ről? </vt:lpstr>
      <vt:lpstr>Hogyan terjed a HPV és milyen gyakori a fertőzés? </vt:lpstr>
      <vt:lpstr>Hogyan terjed a HPV és milyen gyakori a fertőzés? </vt:lpstr>
      <vt:lpstr>Mit kell tudni a HPV-ről?</vt:lpstr>
      <vt:lpstr>A HPV nem csak méhnyakrákot okoz!</vt:lpstr>
      <vt:lpstr>PowerPoint bemutató</vt:lpstr>
      <vt:lpstr>Nemi szervi szemölcs1</vt:lpstr>
      <vt:lpstr>A HPV oltásról</vt:lpstr>
      <vt:lpstr>PowerPoint bemutató</vt:lpstr>
      <vt:lpstr>PowerPoint bemutató</vt:lpstr>
      <vt:lpstr>PowerPoint bemutató</vt:lpstr>
      <vt:lpstr>PowerPoint bemutató</vt:lpstr>
      <vt:lpstr>Mire NEM jó a oltás?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varga.viktor</dc:creator>
  <cp:lastModifiedBy>Dr Károly Éva</cp:lastModifiedBy>
  <cp:revision>51</cp:revision>
  <dcterms:created xsi:type="dcterms:W3CDTF">2015-03-11T17:01:45Z</dcterms:created>
  <dcterms:modified xsi:type="dcterms:W3CDTF">2018-09-04T12:57:25Z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-1166158736</vt:i4>
  </property>
  <property fmtid="{D5CDD505-2E9C-101B-9397-08002B2CF9AE}" pid="3" name="_NewReviewCycle">
    <vt:lpwstr/>
  </property>
  <property fmtid="{D5CDD505-2E9C-101B-9397-08002B2CF9AE}" pid="4" name="_EmailSubject">
    <vt:lpwstr>HPV kampányoltás diák</vt:lpwstr>
  </property>
  <property fmtid="{D5CDD505-2E9C-101B-9397-08002B2CF9AE}" pid="5" name="_AuthorEmail">
    <vt:lpwstr>marton_segesdy@merck.com</vt:lpwstr>
  </property>
  <property fmtid="{D5CDD505-2E9C-101B-9397-08002B2CF9AE}" pid="6" name="_AuthorEmailDisplayName">
    <vt:lpwstr>Segesdy, Marton</vt:lpwstr>
  </property>
  <property fmtid="{D5CDD505-2E9C-101B-9397-08002B2CF9AE}" pid="7" name="_PreviousAdHocReviewCycleID">
    <vt:i4>2027404478</vt:i4>
  </property>
  <property fmtid="{D5CDD505-2E9C-101B-9397-08002B2CF9AE}" pid="8" name="docIndexRef">
    <vt:lpwstr>df3e27ec-4635-4c64-ac2d-7f022fe5b399</vt:lpwstr>
  </property>
  <property fmtid="{D5CDD505-2E9C-101B-9397-08002B2CF9AE}" pid="9" name="bjSaver">
    <vt:lpwstr>Lq0vPmrKDue66+k0eFcfDiB+mKnB/gD9</vt:lpwstr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11" name="bjDocumentLabelXML-0">
    <vt:lpwstr>nternal/label"&gt;&lt;element uid="9920fcc9-9f43-4d43-9e3e-b98a219cfd55" value="" /&gt;&lt;/sisl&gt;</vt:lpwstr>
  </property>
  <property fmtid="{D5CDD505-2E9C-101B-9397-08002B2CF9AE}" pid="12" name="bjDocumentSecurityLabel">
    <vt:lpwstr>Not Classified</vt:lpwstr>
  </property>
</Properties>
</file>